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74" r:id="rId5"/>
    <p:sldId id="277" r:id="rId6"/>
    <p:sldId id="275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84" r:id="rId15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94" autoAdjust="0"/>
    <p:restoredTop sz="93969" autoAdjust="0"/>
  </p:normalViewPr>
  <p:slideViewPr>
    <p:cSldViewPr>
      <p:cViewPr varScale="1">
        <p:scale>
          <a:sx n="56" d="100"/>
          <a:sy n="56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3/22/2010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3/22/2010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3/22/2010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3/22/2010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>
            <a:off x="2071671" y="1142984"/>
            <a:ext cx="6357982" cy="2928958"/>
          </a:xfrm>
        </p:spPr>
        <p:txBody>
          <a:bodyPr>
            <a:normAutofit/>
          </a:bodyPr>
          <a:lstStyle>
            <a:extLst/>
          </a:lstStyle>
          <a:p>
            <a:pPr algn="r"/>
            <a:r>
              <a:rPr lang="en-US" sz="6000" dirty="0" err="1" smtClean="0"/>
              <a:t>Komunikasi</a:t>
            </a:r>
            <a:r>
              <a:rPr lang="en-US" sz="6000" dirty="0" smtClean="0"/>
              <a:t> Data</a:t>
            </a:r>
            <a:endParaRPr lang="en-US" sz="6000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3200" dirty="0" smtClean="0"/>
              <a:t>Martin Wahyunus, S.T., </a:t>
            </a:r>
            <a:r>
              <a:rPr lang="en-US" sz="3200" dirty="0" err="1" smtClean="0"/>
              <a:t>M.Kom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Jaringan</a:t>
            </a:r>
            <a:r>
              <a:rPr lang="en-US" dirty="0" smtClean="0"/>
              <a:t> WAN </a:t>
            </a:r>
            <a:r>
              <a:rPr lang="en-US" dirty="0" err="1" smtClean="0"/>
              <a:t>mencakup</a:t>
            </a:r>
            <a:r>
              <a:rPr lang="en-US" dirty="0" smtClean="0"/>
              <a:t> area </a:t>
            </a:r>
            <a:r>
              <a:rPr lang="en-US" dirty="0" err="1" smtClean="0"/>
              <a:t>geografis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, </a:t>
            </a:r>
            <a:r>
              <a:rPr lang="en-US" dirty="0" err="1" smtClean="0"/>
              <a:t>melintasi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node </a:t>
            </a:r>
            <a:r>
              <a:rPr lang="en-US" dirty="0" err="1" smtClean="0"/>
              <a:t>penguhubung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switching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memindah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node </a:t>
            </a:r>
            <a:r>
              <a:rPr lang="en-US" dirty="0" err="1" smtClean="0"/>
              <a:t>ke</a:t>
            </a:r>
            <a:r>
              <a:rPr lang="en-US" dirty="0" smtClean="0"/>
              <a:t> node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Circuit Switching</a:t>
            </a:r>
          </a:p>
          <a:p>
            <a:r>
              <a:rPr lang="en-US" dirty="0" smtClean="0"/>
              <a:t>Packet Switching</a:t>
            </a:r>
          </a:p>
          <a:p>
            <a:r>
              <a:rPr lang="en-US" dirty="0" smtClean="0"/>
              <a:t>Frame Relay</a:t>
            </a:r>
          </a:p>
          <a:p>
            <a:r>
              <a:rPr lang="en-US" dirty="0" smtClean="0"/>
              <a:t>ATM</a:t>
            </a:r>
          </a:p>
          <a:p>
            <a:r>
              <a:rPr lang="en-US" dirty="0" smtClean="0"/>
              <a:t>ISDN &amp; Broadband ISDN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571612"/>
            <a:ext cx="7467600" cy="4554551"/>
          </a:xfrm>
        </p:spPr>
        <p:txBody>
          <a:bodyPr>
            <a:normAutofit/>
          </a:bodyPr>
          <a:lstStyle/>
          <a:p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r>
              <a:rPr lang="fi-FI" dirty="0" smtClean="0"/>
              <a:t>Biasanya dimiliki oleh organisasi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i="1" dirty="0" smtClean="0"/>
              <a:t>Data rates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i="1" dirty="0" smtClean="0"/>
              <a:t>broadcast</a:t>
            </a:r>
          </a:p>
          <a:p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i="1" dirty="0" smtClean="0"/>
              <a:t>switched </a:t>
            </a:r>
            <a:r>
              <a:rPr lang="en-US" dirty="0" err="1" smtClean="0"/>
              <a:t>dan</a:t>
            </a:r>
            <a:r>
              <a:rPr lang="en-US" dirty="0" smtClean="0"/>
              <a:t> ATM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dikenalkan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Konfigurasi</a:t>
            </a:r>
            <a:r>
              <a:rPr lang="en-US" dirty="0" smtClean="0"/>
              <a:t> LAN:</a:t>
            </a:r>
          </a:p>
          <a:p>
            <a:r>
              <a:rPr lang="en-US" dirty="0" smtClean="0"/>
              <a:t>Switched: Switched Ethernet, ATM LAN, </a:t>
            </a:r>
            <a:r>
              <a:rPr lang="en-US" dirty="0" err="1" smtClean="0"/>
              <a:t>Fibre</a:t>
            </a:r>
            <a:r>
              <a:rPr lang="en-US" dirty="0" smtClean="0"/>
              <a:t> Channel</a:t>
            </a:r>
          </a:p>
          <a:p>
            <a:pPr>
              <a:buNone/>
            </a:pPr>
            <a:r>
              <a:rPr lang="en-US" dirty="0" smtClean="0"/>
              <a:t>•  Wireless: Mobility, </a:t>
            </a:r>
            <a:r>
              <a:rPr lang="en-US" dirty="0" err="1" smtClean="0"/>
              <a:t>Instalasi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Pertengahan antara LAN dan WAN</a:t>
            </a:r>
          </a:p>
          <a:p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smtClean="0"/>
              <a:t>Area </a:t>
            </a:r>
            <a:r>
              <a:rPr lang="en-US" dirty="0" err="1" smtClean="0"/>
              <a:t>besar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543040"/>
          </a:xfrm>
        </p:spPr>
        <p:txBody>
          <a:bodyPr>
            <a:normAutofit/>
          </a:bodyPr>
          <a:lstStyle/>
          <a:p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Jaringan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 b="5206"/>
          <a:stretch>
            <a:fillRect/>
          </a:stretch>
        </p:blipFill>
        <p:spPr bwMode="auto">
          <a:xfrm>
            <a:off x="3716338" y="0"/>
            <a:ext cx="54276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Simplex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/>
              <a:t>penghantaran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smtClean="0"/>
              <a:t>1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pd 1 </a:t>
            </a:r>
            <a:r>
              <a:rPr lang="en-US" dirty="0" err="1" smtClean="0"/>
              <a:t>saat</a:t>
            </a:r>
            <a:r>
              <a:rPr lang="en-US" dirty="0" smtClean="0"/>
              <a:t> (</a:t>
            </a:r>
            <a:r>
              <a:rPr lang="en-US" dirty="0" err="1" smtClean="0"/>
              <a:t>cth</a:t>
            </a:r>
            <a:r>
              <a:rPr lang="en-US" dirty="0" smtClean="0"/>
              <a:t>: TV, pager, radio)</a:t>
            </a:r>
          </a:p>
          <a:p>
            <a:r>
              <a:rPr lang="en-US" dirty="0" smtClean="0"/>
              <a:t>HDX (Half Duplex)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2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1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 </a:t>
            </a:r>
            <a:r>
              <a:rPr lang="en-US" dirty="0" err="1" smtClean="0"/>
              <a:t>saat</a:t>
            </a:r>
            <a:r>
              <a:rPr lang="en-US" dirty="0" smtClean="0"/>
              <a:t> (</a:t>
            </a:r>
            <a:r>
              <a:rPr lang="en-US" dirty="0" err="1" smtClean="0"/>
              <a:t>cth</a:t>
            </a:r>
            <a:r>
              <a:rPr lang="en-US" dirty="0" smtClean="0"/>
              <a:t>: fax, Radio CB (Citizen Band)</a:t>
            </a:r>
          </a:p>
          <a:p>
            <a:r>
              <a:rPr lang="en-US" dirty="0" smtClean="0"/>
              <a:t>FDX (Full Duplex) </a:t>
            </a:r>
            <a:r>
              <a:rPr lang="en-US" dirty="0" smtClean="0">
                <a:sym typeface="Wingdings" pitchFamily="2" charset="2"/>
              </a:rPr>
              <a:t> 2 </a:t>
            </a:r>
            <a:r>
              <a:rPr lang="en-US" dirty="0" err="1" smtClean="0">
                <a:sym typeface="Wingdings" pitchFamily="2" charset="2"/>
              </a:rPr>
              <a:t>arah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1 </a:t>
            </a:r>
            <a:r>
              <a:rPr lang="en-US" dirty="0" err="1" smtClean="0">
                <a:sym typeface="Wingdings" pitchFamily="2" charset="2"/>
              </a:rPr>
              <a:t>saat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cth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Telepon</a:t>
            </a:r>
            <a:r>
              <a:rPr lang="en-US" dirty="0" smtClean="0">
                <a:sym typeface="Wingdings" pitchFamily="2" charset="2"/>
              </a:rPr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914400" y="71414"/>
            <a:ext cx="7696200" cy="1143000"/>
          </a:xfrm>
        </p:spPr>
        <p:txBody>
          <a:bodyPr/>
          <a:lstStyle>
            <a:extLst/>
          </a:lstStyle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>
          <a:xfrm>
            <a:off x="914400" y="1428736"/>
            <a:ext cx="7467600" cy="5072098"/>
          </a:xfrm>
        </p:spPr>
        <p:txBody>
          <a:bodyPr>
            <a:normAutofit/>
          </a:bodyPr>
          <a:lstStyle>
            <a:extLst/>
          </a:lstStyle>
          <a:p>
            <a:r>
              <a:rPr lang="en-US" dirty="0" err="1" smtClean="0"/>
              <a:t>Komunikasi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Kegiatan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penyampaian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pertukaran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sumber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penerima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1 </a:t>
            </a:r>
            <a:r>
              <a:rPr lang="en-US" dirty="0" err="1" smtClean="0"/>
              <a:t>arah</a:t>
            </a:r>
            <a:r>
              <a:rPr lang="en-US" dirty="0" smtClean="0"/>
              <a:t> (monolog) </a:t>
            </a:r>
            <a:r>
              <a:rPr lang="en-US" dirty="0" err="1" smtClean="0"/>
              <a:t>atau</a:t>
            </a:r>
            <a:r>
              <a:rPr lang="en-US" dirty="0" smtClean="0"/>
              <a:t> 2 </a:t>
            </a:r>
            <a:r>
              <a:rPr lang="en-US" dirty="0" err="1" smtClean="0"/>
              <a:t>arah</a:t>
            </a:r>
            <a:r>
              <a:rPr lang="en-US" dirty="0" smtClean="0"/>
              <a:t> (dialog).</a:t>
            </a:r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berdekatan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berjauhan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2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Informasi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percakapan</a:t>
            </a:r>
            <a:r>
              <a:rPr lang="en-US" dirty="0" smtClean="0"/>
              <a:t> (voice)</a:t>
            </a:r>
            <a:endParaRPr lang="en-US" dirty="0"/>
          </a:p>
          <a:p>
            <a:pPr lvl="1"/>
            <a:r>
              <a:rPr lang="en-US" dirty="0" err="1" smtClean="0"/>
              <a:t>Musik</a:t>
            </a:r>
            <a:r>
              <a:rPr lang="en-US" dirty="0" smtClean="0"/>
              <a:t> (audio)</a:t>
            </a:r>
          </a:p>
          <a:p>
            <a:pPr lvl="1"/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(photo)</a:t>
            </a:r>
            <a:endParaRPr lang="en-US" dirty="0"/>
          </a:p>
          <a:p>
            <a:pPr lvl="1"/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(video)</a:t>
            </a:r>
          </a:p>
          <a:p>
            <a:pPr lvl="1"/>
            <a:r>
              <a:rPr lang="en-US" dirty="0" smtClean="0"/>
              <a:t>Data Digital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228600" y="500042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en-US" dirty="0" smtClean="0"/>
              <a:t>Media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762000" y="2000240"/>
            <a:ext cx="7086600" cy="4357718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Tradisional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15963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2000" kern="0" dirty="0" err="1" smtClean="0"/>
              <a:t>Kentongan</a:t>
            </a:r>
            <a:endParaRPr lang="en-US" sz="2000" kern="0" dirty="0" smtClean="0"/>
          </a:p>
          <a:p>
            <a:pPr marL="715963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Asap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15963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2000" kern="0" dirty="0" err="1" smtClean="0"/>
              <a:t>Cermin</a:t>
            </a:r>
            <a:endParaRPr lang="en-US" sz="2000" kern="0" dirty="0" smtClean="0"/>
          </a:p>
          <a:p>
            <a:pPr marL="715963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Surat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000" kern="0" dirty="0" smtClean="0"/>
              <a:t>Modern</a:t>
            </a:r>
          </a:p>
          <a:p>
            <a:pPr marL="715963" indent="-3429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000" kern="0" dirty="0" err="1" smtClean="0"/>
              <a:t>Telepon</a:t>
            </a:r>
            <a:endParaRPr lang="en-US" sz="2000" kern="0" dirty="0" smtClean="0"/>
          </a:p>
          <a:p>
            <a:pPr marL="715963" indent="-3429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000" kern="0" dirty="0" smtClean="0"/>
              <a:t>Radio</a:t>
            </a:r>
          </a:p>
          <a:p>
            <a:pPr marL="715963" indent="-3429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000" kern="0" dirty="0" err="1" smtClean="0"/>
              <a:t>Komunikasi</a:t>
            </a:r>
            <a:r>
              <a:rPr lang="en-US" sz="2000" kern="0" dirty="0" smtClean="0"/>
              <a:t> Data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71414"/>
            <a:ext cx="7696200" cy="1143000"/>
          </a:xfrm>
        </p:spPr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521867" y="-1664535"/>
            <a:ext cx="2100266" cy="842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571866" y="1142985"/>
            <a:ext cx="2000266" cy="842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05000"/>
            <a:ext cx="7467600" cy="4595834"/>
          </a:xfrm>
        </p:spPr>
        <p:txBody>
          <a:bodyPr>
            <a:normAutofit/>
          </a:bodyPr>
          <a:lstStyle/>
          <a:p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endParaRPr lang="en-US" dirty="0" smtClean="0"/>
          </a:p>
          <a:p>
            <a:r>
              <a:rPr lang="en-US" dirty="0" smtClean="0"/>
              <a:t>Interfacing</a:t>
            </a:r>
          </a:p>
          <a:p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endParaRPr lang="en-US" dirty="0" smtClean="0"/>
          </a:p>
          <a:p>
            <a:r>
              <a:rPr lang="en-US" dirty="0" smtClean="0"/>
              <a:t>Flow control</a:t>
            </a:r>
          </a:p>
          <a:p>
            <a:r>
              <a:rPr lang="en-US" dirty="0" err="1" smtClean="0"/>
              <a:t>Koreksi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deteksi</a:t>
            </a:r>
            <a:r>
              <a:rPr lang="en-US" dirty="0" smtClean="0"/>
              <a:t> error</a:t>
            </a:r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 smtClean="0"/>
          </a:p>
          <a:p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endParaRPr lang="en-US" dirty="0" smtClean="0"/>
          </a:p>
          <a:p>
            <a:r>
              <a:rPr lang="en-US" dirty="0" err="1" smtClean="0"/>
              <a:t>Sinkronisasi</a:t>
            </a:r>
            <a:endParaRPr lang="en-US" dirty="0" smtClean="0"/>
          </a:p>
          <a:p>
            <a:r>
              <a:rPr lang="en-US" dirty="0" smtClean="0"/>
              <a:t>Format </a:t>
            </a:r>
            <a:r>
              <a:rPr lang="en-US" dirty="0" err="1" smtClean="0"/>
              <a:t>pesan</a:t>
            </a:r>
            <a:endParaRPr lang="en-US" dirty="0" smtClean="0"/>
          </a:p>
          <a:p>
            <a:r>
              <a:rPr lang="en-US" dirty="0" smtClean="0"/>
              <a:t>Recovery</a:t>
            </a:r>
          </a:p>
          <a:p>
            <a:r>
              <a:rPr lang="en-US" dirty="0" smtClean="0"/>
              <a:t>Routing </a:t>
            </a:r>
          </a:p>
          <a:p>
            <a:r>
              <a:rPr lang="en-US" dirty="0" err="1" smtClean="0"/>
              <a:t>Pengalamatan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percakapan</a:t>
            </a:r>
            <a:r>
              <a:rPr lang="en-US" dirty="0" smtClean="0"/>
              <a:t> (voice / speech)</a:t>
            </a:r>
          </a:p>
          <a:p>
            <a:pPr marL="631825">
              <a:buNone/>
            </a:pPr>
            <a:r>
              <a:rPr lang="en-US" dirty="0" smtClean="0"/>
              <a:t> Voice analog </a:t>
            </a:r>
            <a:r>
              <a:rPr lang="en-US" dirty="0" err="1" smtClean="0"/>
              <a:t>menempati</a:t>
            </a:r>
            <a:r>
              <a:rPr lang="en-US" dirty="0" smtClean="0"/>
              <a:t> band </a:t>
            </a:r>
            <a:r>
              <a:rPr lang="en-US" dirty="0" err="1" smtClean="0"/>
              <a:t>frekuensi</a:t>
            </a:r>
            <a:r>
              <a:rPr lang="en-US" dirty="0" smtClean="0"/>
              <a:t> 300~3400Hz</a:t>
            </a:r>
          </a:p>
          <a:p>
            <a:r>
              <a:rPr lang="en-US" dirty="0" err="1" smtClean="0"/>
              <a:t>Musik</a:t>
            </a:r>
            <a:r>
              <a:rPr lang="en-US" dirty="0" smtClean="0"/>
              <a:t> (audio)</a:t>
            </a:r>
          </a:p>
          <a:p>
            <a:pPr marL="355600" indent="17463">
              <a:buNone/>
            </a:pPr>
            <a:r>
              <a:rPr lang="en-US" dirty="0" err="1" smtClean="0"/>
              <a:t>Musik</a:t>
            </a:r>
            <a:r>
              <a:rPr lang="en-US" dirty="0" smtClean="0"/>
              <a:t> analog </a:t>
            </a:r>
            <a:r>
              <a:rPr lang="en-US" dirty="0" err="1" smtClean="0"/>
              <a:t>menempati</a:t>
            </a:r>
            <a:r>
              <a:rPr lang="en-US" dirty="0" smtClean="0"/>
              <a:t> band </a:t>
            </a:r>
            <a:r>
              <a:rPr lang="en-US" dirty="0" err="1" smtClean="0"/>
              <a:t>frekuensi</a:t>
            </a:r>
            <a:r>
              <a:rPr lang="en-US" dirty="0" smtClean="0"/>
              <a:t> 50Hz ~ 15kHz</a:t>
            </a:r>
          </a:p>
          <a:p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(photo)</a:t>
            </a:r>
          </a:p>
          <a:p>
            <a:pPr indent="12700">
              <a:buNone/>
            </a:pPr>
            <a:r>
              <a:rPr lang="de-DE" dirty="0" smtClean="0"/>
              <a:t>Band frekuensi yang ditempati tergantung </a:t>
            </a:r>
            <a:r>
              <a:rPr lang="en-US" dirty="0" err="1" smtClean="0"/>
              <a:t>kecepatan</a:t>
            </a:r>
            <a:r>
              <a:rPr lang="en-US" dirty="0" smtClean="0"/>
              <a:t> scanning</a:t>
            </a:r>
          </a:p>
          <a:p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(video)</a:t>
            </a:r>
          </a:p>
          <a:p>
            <a:pPr indent="12700">
              <a:buNone/>
            </a:pPr>
            <a:r>
              <a:rPr lang="en-US" dirty="0" smtClean="0"/>
              <a:t>Video analog </a:t>
            </a:r>
            <a:r>
              <a:rPr lang="en-US" dirty="0" err="1" smtClean="0"/>
              <a:t>menempati</a:t>
            </a:r>
            <a:r>
              <a:rPr lang="en-US" dirty="0" smtClean="0"/>
              <a:t> band </a:t>
            </a:r>
            <a:r>
              <a:rPr lang="en-US" dirty="0" err="1" smtClean="0"/>
              <a:t>frekuensi</a:t>
            </a:r>
            <a:r>
              <a:rPr lang="en-US" dirty="0" smtClean="0"/>
              <a:t> 0 ~ 4MHz</a:t>
            </a:r>
          </a:p>
          <a:p>
            <a:r>
              <a:rPr lang="en-US" dirty="0" smtClean="0"/>
              <a:t>Data Digital: </a:t>
            </a:r>
            <a:r>
              <a:rPr lang="en-US" dirty="0" err="1" smtClean="0"/>
              <a:t>teks</a:t>
            </a:r>
            <a:r>
              <a:rPr lang="en-US" dirty="0" smtClean="0"/>
              <a:t>,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data yang lain-lain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Pita </a:t>
            </a:r>
            <a:r>
              <a:rPr lang="en-US" dirty="0" err="1" smtClean="0"/>
              <a:t>Frekuensi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endParaRPr lang="en-US" sz="2400" dirty="0" smtClean="0"/>
          </a:p>
          <a:p>
            <a:pPr indent="12700">
              <a:buNone/>
            </a:pP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,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bantuan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Komunikasi</a:t>
            </a:r>
            <a:r>
              <a:rPr lang="en-US" sz="2400" dirty="0" smtClean="0"/>
              <a:t> Data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perangkat</a:t>
            </a:r>
            <a:r>
              <a:rPr lang="en-US" sz="2400" dirty="0" smtClean="0"/>
              <a:t> </a:t>
            </a:r>
            <a:r>
              <a:rPr lang="en-US" sz="2400" dirty="0" err="1" smtClean="0"/>
              <a:t>dijital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it-IT" sz="2400" dirty="0" smtClean="0"/>
              <a:t>Komunikasi di mana informasi yang </a:t>
            </a:r>
            <a:r>
              <a:rPr lang="en-US" sz="2400" dirty="0" err="1" smtClean="0"/>
              <a:t>dikirimkan</a:t>
            </a:r>
            <a:r>
              <a:rPr lang="en-US" sz="2400" dirty="0" smtClean="0"/>
              <a:t> (source)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data. Data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 digital (bit 0 </a:t>
            </a:r>
            <a:r>
              <a:rPr lang="en-US" sz="2400" dirty="0" err="1" smtClean="0"/>
              <a:t>dan</a:t>
            </a:r>
            <a:r>
              <a:rPr lang="en-US" sz="2400" dirty="0" smtClean="0"/>
              <a:t> 1).  </a:t>
            </a:r>
            <a:r>
              <a:rPr lang="en-US" sz="2400" dirty="0" err="1" smtClean="0"/>
              <a:t>Transmisi</a:t>
            </a:r>
            <a:r>
              <a:rPr lang="en-US" sz="2400" dirty="0" smtClean="0"/>
              <a:t> </a:t>
            </a:r>
            <a:r>
              <a:rPr lang="en-US" sz="2400" dirty="0" err="1" smtClean="0"/>
              <a:t>suara</a:t>
            </a:r>
            <a:r>
              <a:rPr lang="en-US" sz="2400" dirty="0" smtClean="0"/>
              <a:t> (analog)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dijadikan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transmisi</a:t>
            </a:r>
            <a:r>
              <a:rPr lang="en-US" sz="2400" dirty="0" smtClean="0"/>
              <a:t> data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suara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diubah</a:t>
            </a:r>
            <a:r>
              <a:rPr lang="en-US" sz="2400" dirty="0" smtClean="0"/>
              <a:t> (</a:t>
            </a:r>
            <a:r>
              <a:rPr lang="en-US" sz="2400" dirty="0" err="1" smtClean="0"/>
              <a:t>dikodekan</a:t>
            </a:r>
            <a:r>
              <a:rPr lang="en-US" sz="2400" dirty="0" smtClean="0"/>
              <a:t>)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digital.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Komunikasi</a:t>
            </a:r>
            <a:r>
              <a:rPr lang="en-US" dirty="0" smtClean="0"/>
              <a:t> Data yang </a:t>
            </a:r>
            <a:r>
              <a:rPr lang="en-US" dirty="0" err="1" smtClean="0"/>
              <a:t>Disederhanakan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 b="37767"/>
          <a:stretch>
            <a:fillRect/>
          </a:stretch>
        </p:blipFill>
        <p:spPr bwMode="auto">
          <a:xfrm>
            <a:off x="76200" y="1987550"/>
            <a:ext cx="9067800" cy="334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Komunikasi point to point tidak selalu praktis</a:t>
            </a:r>
          </a:p>
          <a:p>
            <a:pPr lvl="1">
              <a:buNone/>
            </a:pPr>
            <a:r>
              <a:rPr lang="en-US" sz="2400" dirty="0" smtClean="0"/>
              <a:t>—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terlalu</a:t>
            </a:r>
            <a:r>
              <a:rPr lang="en-US" sz="2400" dirty="0" smtClean="0"/>
              <a:t> </a:t>
            </a:r>
            <a:r>
              <a:rPr lang="en-US" sz="2400" dirty="0" err="1" smtClean="0"/>
              <a:t>jauh</a:t>
            </a:r>
            <a:r>
              <a:rPr lang="en-US" sz="2400" dirty="0" smtClean="0"/>
              <a:t> </a:t>
            </a:r>
            <a:r>
              <a:rPr lang="en-US" sz="2400" dirty="0" err="1" smtClean="0"/>
              <a:t>terpisah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— </a:t>
            </a:r>
            <a:r>
              <a:rPr lang="en-US" sz="2400" dirty="0" err="1" smtClean="0"/>
              <a:t>Peralatan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koneksi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praktis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• 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— Wide Area Network (WAN)</a:t>
            </a:r>
          </a:p>
          <a:p>
            <a:pPr lvl="1">
              <a:buNone/>
            </a:pPr>
            <a:r>
              <a:rPr lang="en-US" sz="2400" dirty="0" smtClean="0"/>
              <a:t>— Local Area Network (LAN)</a:t>
            </a:r>
          </a:p>
          <a:p>
            <a:pPr lvl="1">
              <a:buNone/>
            </a:pPr>
            <a:r>
              <a:rPr lang="en-US" sz="2400" dirty="0" smtClean="0"/>
              <a:t>— Metropolitan Area Network (MAN)</a:t>
            </a:r>
          </a:p>
          <a:p>
            <a:pPr lvl="1"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446</Words>
  <Application>Microsoft Office PowerPoint</Application>
  <PresentationFormat>On-screen Show (4:3)</PresentationFormat>
  <Paragraphs>92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QuizShow</vt:lpstr>
      <vt:lpstr>Komunikasi Data</vt:lpstr>
      <vt:lpstr>Pengertian</vt:lpstr>
      <vt:lpstr>Media Komunikasi</vt:lpstr>
      <vt:lpstr>Model Sistem Komunikasi</vt:lpstr>
      <vt:lpstr>Tugas-tugas Komunikasi</vt:lpstr>
      <vt:lpstr>Pita Frekuensi</vt:lpstr>
      <vt:lpstr>Jenis Komunikasi</vt:lpstr>
      <vt:lpstr>Model Komunikasi Data yang Disederhanakan</vt:lpstr>
      <vt:lpstr>Jaringan Komunikasi Data</vt:lpstr>
      <vt:lpstr>WAN</vt:lpstr>
      <vt:lpstr>LAN</vt:lpstr>
      <vt:lpstr>MAN</vt:lpstr>
      <vt:lpstr>Konfigurasi  Jaringan</vt:lpstr>
      <vt:lpstr>Mode Transmisi Informasi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2010-03-18T03:20:12Z</dcterms:created>
  <dcterms:modified xsi:type="dcterms:W3CDTF">2010-03-23T06:39:11Z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