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76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1" r:id="rId17"/>
    <p:sldId id="270" r:id="rId18"/>
    <p:sldId id="278" r:id="rId19"/>
    <p:sldId id="277" r:id="rId20"/>
    <p:sldId id="274" r:id="rId21"/>
    <p:sldId id="272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0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EDCC-F2DB-40D2-8260-D3C8467C0380}" type="datetimeFigureOut">
              <a:rPr lang="en-US" smtClean="0"/>
              <a:pPr/>
              <a:t>4/3/2010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C4F9820-9A17-4B52-BEAC-D72606DD8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EDCC-F2DB-40D2-8260-D3C8467C0380}" type="datetimeFigureOut">
              <a:rPr lang="en-US" smtClean="0"/>
              <a:pPr/>
              <a:t>4/3/2010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9820-9A17-4B52-BEAC-D72606DD8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EDCC-F2DB-40D2-8260-D3C8467C0380}" type="datetimeFigureOut">
              <a:rPr lang="en-US" smtClean="0"/>
              <a:pPr/>
              <a:t>4/3/2010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9820-9A17-4B52-BEAC-D72606DD8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EDCC-F2DB-40D2-8260-D3C8467C0380}" type="datetimeFigureOut">
              <a:rPr lang="en-US" smtClean="0"/>
              <a:pPr/>
              <a:t>4/3/2010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9820-9A17-4B52-BEAC-D72606DD8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EDCC-F2DB-40D2-8260-D3C8467C0380}" type="datetimeFigureOut">
              <a:rPr lang="en-US" smtClean="0"/>
              <a:pPr/>
              <a:t>4/3/2010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C4F9820-9A17-4B52-BEAC-D72606DD8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EDCC-F2DB-40D2-8260-D3C8467C0380}" type="datetimeFigureOut">
              <a:rPr lang="en-US" smtClean="0"/>
              <a:pPr/>
              <a:t>4/3/2010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9820-9A17-4B52-BEAC-D72606DD8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EDCC-F2DB-40D2-8260-D3C8467C0380}" type="datetimeFigureOut">
              <a:rPr lang="en-US" smtClean="0"/>
              <a:pPr/>
              <a:t>4/3/2010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9820-9A17-4B52-BEAC-D72606DD8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EDCC-F2DB-40D2-8260-D3C8467C0380}" type="datetimeFigureOut">
              <a:rPr lang="en-US" smtClean="0"/>
              <a:pPr/>
              <a:t>4/3/2010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9820-9A17-4B52-BEAC-D72606DD8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EDCC-F2DB-40D2-8260-D3C8467C0380}" type="datetimeFigureOut">
              <a:rPr lang="en-US" smtClean="0"/>
              <a:pPr/>
              <a:t>4/3/2010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9820-9A17-4B52-BEAC-D72606DD8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EDCC-F2DB-40D2-8260-D3C8467C0380}" type="datetimeFigureOut">
              <a:rPr lang="en-US" smtClean="0"/>
              <a:pPr/>
              <a:t>4/3/2010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9820-9A17-4B52-BEAC-D72606DD8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EDCC-F2DB-40D2-8260-D3C8467C0380}" type="datetimeFigureOut">
              <a:rPr lang="en-US" smtClean="0"/>
              <a:pPr/>
              <a:t>4/3/2010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C4F9820-9A17-4B52-BEAC-D72606DD8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F2EDCC-F2DB-40D2-8260-D3C8467C0380}" type="datetimeFigureOut">
              <a:rPr lang="en-US" smtClean="0"/>
              <a:pPr/>
              <a:t>4/3/2010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C4F9820-9A17-4B52-BEAC-D72606DD8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3200400"/>
            <a:ext cx="8143932" cy="3371872"/>
          </a:xfrm>
        </p:spPr>
        <p:txBody>
          <a:bodyPr>
            <a:noAutofit/>
          </a:bodyPr>
          <a:lstStyle/>
          <a:p>
            <a:pPr marL="514350" indent="-514350" algn="just">
              <a:buFont typeface="Wingdings 2"/>
              <a:buAutoNum type="arabicPeriod"/>
            </a:pPr>
            <a:r>
              <a:rPr lang="en-US" sz="2800" dirty="0" err="1" smtClean="0">
                <a:latin typeface="Berlin Sans FB" pitchFamily="34" charset="0"/>
              </a:rPr>
              <a:t>Jelaskan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apa</a:t>
            </a:r>
            <a:r>
              <a:rPr lang="en-US" sz="2800" dirty="0" smtClean="0">
                <a:latin typeface="Berlin Sans FB" pitchFamily="34" charset="0"/>
              </a:rPr>
              <a:t> yang </a:t>
            </a:r>
            <a:r>
              <a:rPr lang="en-US" sz="2800" dirty="0" err="1" smtClean="0">
                <a:latin typeface="Berlin Sans FB" pitchFamily="34" charset="0"/>
              </a:rPr>
              <a:t>disebut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dengan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sistem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komunikasi</a:t>
            </a:r>
            <a:r>
              <a:rPr lang="en-US" sz="2800" dirty="0" smtClean="0">
                <a:latin typeface="Berlin Sans FB" pitchFamily="34" charset="0"/>
              </a:rPr>
              <a:t> data </a:t>
            </a:r>
            <a:r>
              <a:rPr lang="en-US" sz="2800" i="1" dirty="0" smtClean="0">
                <a:latin typeface="Berlin Sans FB" pitchFamily="34" charset="0"/>
              </a:rPr>
              <a:t>remote job entry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berikan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contoh</a:t>
            </a:r>
            <a:r>
              <a:rPr lang="en-US" sz="2800" dirty="0" smtClean="0">
                <a:latin typeface="Berlin Sans FB" pitchFamily="34" charset="0"/>
              </a:rPr>
              <a:t>!</a:t>
            </a:r>
          </a:p>
          <a:p>
            <a:pPr marL="514350" lvl="0" indent="-514350" algn="just">
              <a:buAutoNum type="arabicPeriod"/>
            </a:pPr>
            <a:r>
              <a:rPr lang="en-US" sz="2800" dirty="0" err="1" smtClean="0">
                <a:latin typeface="Berlin Sans FB" pitchFamily="34" charset="0"/>
              </a:rPr>
              <a:t>Jelaskan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apa</a:t>
            </a:r>
            <a:r>
              <a:rPr lang="en-US" sz="2800" dirty="0" smtClean="0">
                <a:latin typeface="Berlin Sans FB" pitchFamily="34" charset="0"/>
              </a:rPr>
              <a:t> yang </a:t>
            </a:r>
            <a:r>
              <a:rPr lang="en-US" sz="2800" dirty="0" err="1" smtClean="0">
                <a:latin typeface="Berlin Sans FB" pitchFamily="34" charset="0"/>
              </a:rPr>
              <a:t>disebut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dengan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i="1" dirty="0" smtClean="0">
                <a:latin typeface="Berlin Sans FB" pitchFamily="34" charset="0"/>
              </a:rPr>
              <a:t>noise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berikan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contoh</a:t>
            </a:r>
            <a:r>
              <a:rPr lang="en-US" sz="2800" dirty="0" smtClean="0">
                <a:latin typeface="Berlin Sans FB" pitchFamily="34" charset="0"/>
              </a:rPr>
              <a:t>! </a:t>
            </a:r>
          </a:p>
          <a:p>
            <a:pPr marL="514350" lvl="0" indent="-514350" algn="just">
              <a:buAutoNum type="arabicPeriod"/>
            </a:pPr>
            <a:r>
              <a:rPr lang="en-US" sz="2800" dirty="0" err="1" smtClean="0">
                <a:latin typeface="Berlin Sans FB" pitchFamily="34" charset="0"/>
              </a:rPr>
              <a:t>Jelaskan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pengertian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distorsi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komunikasi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berikan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contoh</a:t>
            </a:r>
            <a:r>
              <a:rPr lang="en-US" sz="2800" dirty="0" smtClean="0">
                <a:latin typeface="Berlin Sans FB" pitchFamily="34" charset="0"/>
              </a:rPr>
              <a:t>!</a:t>
            </a:r>
          </a:p>
          <a:p>
            <a:pPr marL="514350" indent="-514350" algn="just">
              <a:buAutoNum type="arabicPeriod"/>
            </a:pPr>
            <a:endParaRPr lang="en-US" sz="2800" dirty="0" smtClean="0">
              <a:latin typeface="Berlin Sans FB" pitchFamily="34" charset="0"/>
            </a:endParaRPr>
          </a:p>
          <a:p>
            <a:pPr marL="514350" indent="-514350" algn="just">
              <a:buAutoNum type="arabicPeriod"/>
            </a:pPr>
            <a:endParaRPr lang="en-US" sz="2800" dirty="0">
              <a:latin typeface="Berlin Sans FB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30347"/>
            <a:ext cx="8229600" cy="1470025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QUIZ </a:t>
            </a:r>
            <a:r>
              <a:rPr lang="en-US" sz="7200" b="1" dirty="0" smtClean="0"/>
              <a:t> 2</a:t>
            </a:r>
            <a:r>
              <a:rPr lang="en-US" sz="7200" b="1" dirty="0" smtClean="0"/>
              <a:t>: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Intensitas</a:t>
            </a:r>
            <a:r>
              <a:rPr lang="en-US" dirty="0" smtClean="0"/>
              <a:t> </a:t>
            </a:r>
            <a:r>
              <a:rPr lang="en-US" dirty="0" err="1" smtClean="0"/>
              <a:t>Trafik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4214818"/>
            <a:ext cx="8643998" cy="25003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A = </a:t>
            </a:r>
            <a:r>
              <a:rPr lang="en-US" i="1" dirty="0" err="1" smtClean="0"/>
              <a:t>intensitas</a:t>
            </a:r>
            <a:r>
              <a:rPr lang="en-US" i="1" dirty="0" smtClean="0"/>
              <a:t> traffic (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Erlang</a:t>
            </a:r>
            <a:r>
              <a:rPr lang="en-US" i="1" dirty="0" smtClean="0"/>
              <a:t>)</a:t>
            </a:r>
          </a:p>
          <a:p>
            <a:pPr>
              <a:buNone/>
            </a:pPr>
            <a:r>
              <a:rPr lang="en-US" i="1" dirty="0" smtClean="0"/>
              <a:t>T = </a:t>
            </a:r>
            <a:r>
              <a:rPr lang="en-US" i="1" dirty="0" err="1" smtClean="0"/>
              <a:t>durasi</a:t>
            </a:r>
            <a:r>
              <a:rPr lang="en-US" i="1" dirty="0" smtClean="0"/>
              <a:t> </a:t>
            </a:r>
            <a:r>
              <a:rPr lang="en-US" i="1" dirty="0" err="1" smtClean="0"/>
              <a:t>periode</a:t>
            </a:r>
            <a:r>
              <a:rPr lang="en-US" i="1" dirty="0" smtClean="0"/>
              <a:t> </a:t>
            </a:r>
            <a:r>
              <a:rPr lang="en-US" i="1" dirty="0" err="1" smtClean="0"/>
              <a:t>pengamatan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hi = holding time (</a:t>
            </a:r>
            <a:r>
              <a:rPr lang="en-US" i="1" dirty="0" err="1" smtClean="0"/>
              <a:t>waktu</a:t>
            </a:r>
            <a:r>
              <a:rPr lang="en-US" i="1" dirty="0" smtClean="0"/>
              <a:t> </a:t>
            </a:r>
            <a:r>
              <a:rPr lang="en-US" i="1" dirty="0" err="1" smtClean="0"/>
              <a:t>pendudukan</a:t>
            </a:r>
            <a:r>
              <a:rPr lang="en-US" i="1" dirty="0" smtClean="0"/>
              <a:t>)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panggilan</a:t>
            </a:r>
            <a:r>
              <a:rPr lang="en-US" i="1" dirty="0" smtClean="0"/>
              <a:t> individual </a:t>
            </a:r>
            <a:r>
              <a:rPr lang="en-US" i="1" dirty="0" err="1" smtClean="0"/>
              <a:t>ke-i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c = </a:t>
            </a:r>
            <a:r>
              <a:rPr lang="en-US" i="1" dirty="0" err="1" smtClean="0"/>
              <a:t>jumlah</a:t>
            </a:r>
            <a:r>
              <a:rPr lang="en-US" i="1" dirty="0" smtClean="0"/>
              <a:t> total </a:t>
            </a:r>
            <a:r>
              <a:rPr lang="en-US" i="1" dirty="0" err="1" smtClean="0"/>
              <a:t>panggilan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949" y="1928802"/>
            <a:ext cx="8678769" cy="857256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3132424"/>
            <a:ext cx="1785950" cy="10823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Intensitas</a:t>
            </a:r>
            <a:r>
              <a:rPr lang="en-US" dirty="0" smtClean="0"/>
              <a:t> </a:t>
            </a:r>
            <a:r>
              <a:rPr lang="en-US" dirty="0" err="1" smtClean="0"/>
              <a:t>Trafik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8929718" cy="5410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Penjumlahan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pendudukan</a:t>
            </a:r>
            <a:r>
              <a:rPr lang="en-US" dirty="0" smtClean="0"/>
              <a:t> =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panggilan</a:t>
            </a:r>
            <a:r>
              <a:rPr lang="en-US" dirty="0" smtClean="0"/>
              <a:t> </a:t>
            </a:r>
            <a:r>
              <a:rPr lang="en-US" dirty="0" err="1" smtClean="0"/>
              <a:t>dikalikan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rata-rata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pendudukan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fi-FI" dirty="0" smtClean="0"/>
              <a:t>Jika </a:t>
            </a:r>
            <a:r>
              <a:rPr lang="fi-FI" i="1" dirty="0" smtClean="0"/>
              <a:t>h = waktu pendudukan panggilan rata-rata, maka 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i="1" dirty="0" err="1" smtClean="0"/>
              <a:t>kecepatan</a:t>
            </a:r>
            <a:r>
              <a:rPr lang="en-US" i="1" dirty="0" smtClean="0"/>
              <a:t> </a:t>
            </a:r>
            <a:r>
              <a:rPr lang="en-US" i="1" dirty="0" err="1" smtClean="0"/>
              <a:t>kedatangan</a:t>
            </a:r>
            <a:r>
              <a:rPr lang="en-US" i="1" dirty="0" smtClean="0"/>
              <a:t> </a:t>
            </a:r>
            <a:r>
              <a:rPr lang="en-US" i="1" dirty="0" err="1" smtClean="0"/>
              <a:t>panggilan</a:t>
            </a:r>
            <a:r>
              <a:rPr lang="en-US" i="1" dirty="0" smtClean="0"/>
              <a:t>,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panggilan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pendudukan</a:t>
            </a:r>
            <a:r>
              <a:rPr lang="en-US" dirty="0" smtClean="0"/>
              <a:t> rata-rata</a:t>
            </a:r>
          </a:p>
          <a:p>
            <a:pPr marL="449263" indent="-449263">
              <a:buNone/>
            </a:pPr>
            <a:r>
              <a:rPr lang="en-US" i="1" dirty="0" smtClean="0"/>
              <a:t>N = </a:t>
            </a:r>
            <a:r>
              <a:rPr lang="en-US" i="1" dirty="0" err="1" smtClean="0"/>
              <a:t>jumlah</a:t>
            </a:r>
            <a:r>
              <a:rPr lang="en-US" i="1" dirty="0" smtClean="0"/>
              <a:t> </a:t>
            </a:r>
            <a:r>
              <a:rPr lang="en-US" i="1" dirty="0" err="1" smtClean="0"/>
              <a:t>panggilan</a:t>
            </a:r>
            <a:r>
              <a:rPr lang="en-US" i="1" dirty="0" smtClean="0"/>
              <a:t> yang </a:t>
            </a:r>
            <a:r>
              <a:rPr lang="en-US" i="1" dirty="0" err="1" smtClean="0"/>
              <a:t>datang</a:t>
            </a:r>
            <a:r>
              <a:rPr lang="en-US" i="1" dirty="0" smtClean="0"/>
              <a:t> </a:t>
            </a:r>
            <a:r>
              <a:rPr lang="en-US" i="1" dirty="0" err="1" smtClean="0"/>
              <a:t>selama</a:t>
            </a:r>
            <a:r>
              <a:rPr lang="en-US" i="1" dirty="0" smtClean="0"/>
              <a:t> </a:t>
            </a:r>
            <a:r>
              <a:rPr lang="en-US" i="1" dirty="0" err="1" smtClean="0"/>
              <a:t>periode</a:t>
            </a:r>
            <a:r>
              <a:rPr lang="en-US" i="1" dirty="0" smtClean="0"/>
              <a:t> yang </a:t>
            </a:r>
            <a:r>
              <a:rPr lang="en-US" i="1" dirty="0" err="1" smtClean="0"/>
              <a:t>sama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waktu</a:t>
            </a:r>
            <a:r>
              <a:rPr lang="en-US" i="1" dirty="0" smtClean="0"/>
              <a:t> </a:t>
            </a:r>
            <a:r>
              <a:rPr lang="en-US" i="1" dirty="0" err="1" smtClean="0"/>
              <a:t>pendudukan</a:t>
            </a:r>
            <a:r>
              <a:rPr lang="en-US" i="1" dirty="0" smtClean="0"/>
              <a:t> rata-rata</a:t>
            </a:r>
          </a:p>
          <a:p>
            <a:pPr marL="273050" indent="-11113">
              <a:buNone/>
            </a:pPr>
            <a:r>
              <a:rPr lang="en-US" dirty="0" smtClean="0"/>
              <a:t>= </a:t>
            </a:r>
            <a:r>
              <a:rPr lang="en-US" i="1" dirty="0" smtClean="0"/>
              <a:t>h x </a:t>
            </a:r>
            <a:r>
              <a:rPr lang="en-US" i="1" dirty="0" err="1" smtClean="0"/>
              <a:t>kecepatan</a:t>
            </a:r>
            <a:r>
              <a:rPr lang="en-US" i="1" dirty="0" smtClean="0"/>
              <a:t> </a:t>
            </a:r>
            <a:r>
              <a:rPr lang="en-US" i="1" dirty="0" err="1" smtClean="0"/>
              <a:t>kedatangan</a:t>
            </a:r>
            <a:r>
              <a:rPr lang="en-US" i="1" dirty="0" smtClean="0"/>
              <a:t> </a:t>
            </a:r>
            <a:r>
              <a:rPr lang="en-US" i="1" dirty="0" err="1" smtClean="0"/>
              <a:t>panggilan</a:t>
            </a:r>
            <a:r>
              <a:rPr lang="en-US" i="1" dirty="0" smtClean="0"/>
              <a:t> per </a:t>
            </a:r>
            <a:r>
              <a:rPr lang="en-US" i="1" dirty="0" err="1" smtClean="0"/>
              <a:t>satuan</a:t>
            </a:r>
            <a:r>
              <a:rPr lang="en-US" i="1" dirty="0" smtClean="0"/>
              <a:t> </a:t>
            </a:r>
            <a:r>
              <a:rPr lang="en-US" i="1" dirty="0" err="1" smtClean="0"/>
              <a:t>waktu</a:t>
            </a:r>
            <a:endParaRPr lang="en-US" i="1" dirty="0" smtClean="0"/>
          </a:p>
          <a:p>
            <a:pPr marL="273050" indent="-11113">
              <a:buNone/>
            </a:pPr>
            <a:r>
              <a:rPr lang="en-US" dirty="0" smtClean="0"/>
              <a:t>= </a:t>
            </a:r>
            <a:r>
              <a:rPr lang="en-US" i="1" dirty="0" smtClean="0"/>
              <a:t>h x c/T</a:t>
            </a:r>
          </a:p>
          <a:p>
            <a:pPr marL="273050" indent="-11113">
              <a:buNone/>
            </a:pPr>
            <a:r>
              <a:rPr lang="en-US" i="1" dirty="0" smtClean="0"/>
              <a:t>= </a:t>
            </a:r>
            <a:r>
              <a:rPr lang="en-US" i="1" dirty="0" err="1" smtClean="0"/>
              <a:t>ch</a:t>
            </a:r>
            <a:r>
              <a:rPr lang="en-US" i="1" dirty="0" smtClean="0"/>
              <a:t>/T = A</a:t>
            </a: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5" y="2024060"/>
            <a:ext cx="1144080" cy="833436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3429000"/>
            <a:ext cx="904875" cy="742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24"/>
            <a:ext cx="7772400" cy="11430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429684" cy="55721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1.  </a:t>
            </a:r>
            <a:r>
              <a:rPr lang="en-US" dirty="0" err="1" smtClean="0"/>
              <a:t>Secara</a:t>
            </a:r>
            <a:r>
              <a:rPr lang="en-US" dirty="0" smtClean="0"/>
              <a:t> rata-rata, </a:t>
            </a:r>
            <a:r>
              <a:rPr lang="en-US" dirty="0" err="1" smtClean="0"/>
              <a:t>selama</a:t>
            </a:r>
            <a:r>
              <a:rPr lang="en-US" dirty="0" smtClean="0"/>
              <a:t> jam </a:t>
            </a:r>
            <a:r>
              <a:rPr lang="en-US" dirty="0" err="1" smtClean="0"/>
              <a:t>sibuk</a:t>
            </a:r>
            <a:r>
              <a:rPr lang="en-US" dirty="0" smtClean="0"/>
              <a:t> (</a:t>
            </a:r>
            <a:r>
              <a:rPr lang="en-US" i="1" dirty="0" smtClean="0"/>
              <a:t>busy hour),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fi-FI" dirty="0" smtClean="0"/>
              <a:t>menghasilkan rata-rata 120 call dalam 2 menit. Perusahaan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200 incoming call </a:t>
            </a:r>
            <a:r>
              <a:rPr lang="en-US" dirty="0" err="1" smtClean="0"/>
              <a:t>dalam</a:t>
            </a:r>
            <a:r>
              <a:rPr lang="en-US" dirty="0" smtClean="0"/>
              <a:t> 3 </a:t>
            </a:r>
            <a:r>
              <a:rPr lang="en-US" dirty="0" err="1" smtClean="0"/>
              <a:t>menit</a:t>
            </a:r>
            <a:r>
              <a:rPr lang="en-US" dirty="0" smtClean="0"/>
              <a:t>. </a:t>
            </a:r>
          </a:p>
          <a:p>
            <a:pPr marL="273050" indent="-11113">
              <a:buNone/>
            </a:pPr>
            <a:r>
              <a:rPr lang="en-US" dirty="0" err="1" smtClean="0"/>
              <a:t>Hitunglah</a:t>
            </a:r>
            <a:r>
              <a:rPr lang="en-US" dirty="0" smtClean="0"/>
              <a:t> : (1) Traffic outgoing (2) Traffic incoming (3) Traffic total</a:t>
            </a:r>
          </a:p>
          <a:p>
            <a:pPr marL="273050" indent="-11113">
              <a:buNone/>
            </a:pPr>
            <a:r>
              <a:rPr lang="en-US" i="1" dirty="0" err="1" smtClean="0"/>
              <a:t>Jawab</a:t>
            </a:r>
            <a:r>
              <a:rPr lang="en-US" i="1" dirty="0" smtClean="0"/>
              <a:t> :</a:t>
            </a:r>
          </a:p>
          <a:p>
            <a:pPr marL="273050" indent="-11113">
              <a:buNone/>
            </a:pPr>
            <a:r>
              <a:rPr lang="en-US" dirty="0" smtClean="0"/>
              <a:t>1. Traffic Outgoing = 120 x 2 / 60 = 4 E</a:t>
            </a:r>
          </a:p>
          <a:p>
            <a:pPr marL="273050" indent="-11113">
              <a:buNone/>
            </a:pPr>
            <a:r>
              <a:rPr lang="en-US" dirty="0" smtClean="0"/>
              <a:t>2. Traffic Incoming = 200 x 3 / 60 = 10 E</a:t>
            </a:r>
          </a:p>
          <a:p>
            <a:pPr marL="273050" indent="-11113">
              <a:buNone/>
            </a:pPr>
            <a:r>
              <a:rPr lang="en-US" dirty="0" smtClean="0"/>
              <a:t>3. Traffic total = 4 + 10 = 14 E</a:t>
            </a:r>
          </a:p>
          <a:p>
            <a:pPr marL="273050" indent="-11113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 </a:t>
            </a:r>
            <a:r>
              <a:rPr lang="en-US" dirty="0" err="1" smtClean="0"/>
              <a:t>Selama</a:t>
            </a:r>
            <a:r>
              <a:rPr lang="en-US" dirty="0" smtClean="0"/>
              <a:t> jam </a:t>
            </a:r>
            <a:r>
              <a:rPr lang="en-US" dirty="0" err="1" smtClean="0"/>
              <a:t>sibuk</a:t>
            </a:r>
            <a:r>
              <a:rPr lang="en-US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rata-rata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3 </a:t>
            </a:r>
            <a:r>
              <a:rPr lang="en-US" dirty="0" err="1" smtClean="0"/>
              <a:t>panggilan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it-IT" dirty="0" smtClean="0"/>
              <a:t>3 panggilan. Durasi rata-rata adalah 2 menit. Berapa probabilitas seorang </a:t>
            </a:r>
            <a:r>
              <a:rPr lang="en-US" dirty="0" err="1" smtClean="0"/>
              <a:t>pemanggil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?</a:t>
            </a:r>
          </a:p>
          <a:p>
            <a:pPr marL="273050" indent="-11113">
              <a:buNone/>
            </a:pPr>
            <a:r>
              <a:rPr lang="en-US" i="1" dirty="0" err="1" smtClean="0"/>
              <a:t>Jawab</a:t>
            </a:r>
            <a:r>
              <a:rPr lang="en-US" i="1" dirty="0" smtClean="0"/>
              <a:t> :</a:t>
            </a:r>
          </a:p>
          <a:p>
            <a:pPr marL="273050" indent="-11113">
              <a:buNone/>
            </a:pPr>
            <a:r>
              <a:rPr lang="it-IT" dirty="0" smtClean="0"/>
              <a:t>Okupansi saluran = (3+3) x 2 / 60 = 0,2 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447800"/>
            <a:ext cx="8358246" cy="51959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trunk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trunk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panggilan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diteruskan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Ada</a:t>
            </a:r>
            <a:r>
              <a:rPr lang="en-US" dirty="0" smtClean="0"/>
              <a:t> 2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CONGESTION :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Queuing </a:t>
            </a:r>
            <a:r>
              <a:rPr lang="en-US" i="1" dirty="0" err="1" smtClean="0"/>
              <a:t>atau</a:t>
            </a:r>
            <a:r>
              <a:rPr lang="en-US" i="1" dirty="0" smtClean="0"/>
              <a:t> delay system </a:t>
            </a:r>
            <a:r>
              <a:rPr lang="en-US" i="1" dirty="0" smtClean="0">
                <a:sym typeface="Wingdings" pitchFamily="2" charset="2"/>
              </a:rPr>
              <a:t>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sistim</a:t>
            </a:r>
            <a:r>
              <a:rPr lang="en-US" dirty="0" smtClean="0"/>
              <a:t> message-switched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Lost-call system </a:t>
            </a:r>
            <a:r>
              <a:rPr lang="en-US" i="1" dirty="0" smtClean="0">
                <a:sym typeface="Wingdings" pitchFamily="2" charset="2"/>
              </a:rPr>
              <a:t>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sistim</a:t>
            </a:r>
            <a:r>
              <a:rPr lang="en-US" dirty="0" smtClean="0"/>
              <a:t> circuit-switched</a:t>
            </a:r>
          </a:p>
          <a:p>
            <a:endParaRPr lang="en-US" i="1" dirty="0" smtClean="0"/>
          </a:p>
          <a:p>
            <a:pPr marL="1262063" indent="-1262063">
              <a:buNone/>
            </a:pPr>
            <a:r>
              <a:rPr lang="fr-FR" i="1" dirty="0" smtClean="0"/>
              <a:t>Queuing </a:t>
            </a:r>
            <a:r>
              <a:rPr lang="fr-FR" dirty="0" smtClean="0">
                <a:sym typeface="Wingdings" pitchFamily="2" charset="2"/>
              </a:rPr>
              <a:t></a:t>
            </a:r>
            <a:r>
              <a:rPr lang="fr-FR" dirty="0" smtClean="0"/>
              <a:t> </a:t>
            </a:r>
            <a:r>
              <a:rPr lang="fr-FR" dirty="0" err="1" smtClean="0"/>
              <a:t>panggilan</a:t>
            </a:r>
            <a:r>
              <a:rPr lang="fr-FR" dirty="0" smtClean="0"/>
              <a:t> yang </a:t>
            </a:r>
            <a:r>
              <a:rPr lang="fr-FR" dirty="0" err="1" smtClean="0"/>
              <a:t>datang</a:t>
            </a:r>
            <a:r>
              <a:rPr lang="fr-FR" dirty="0" smtClean="0"/>
              <a:t> </a:t>
            </a:r>
            <a:r>
              <a:rPr lang="fr-FR" dirty="0" err="1" smtClean="0"/>
              <a:t>selama</a:t>
            </a:r>
            <a:r>
              <a:rPr lang="fr-FR" dirty="0" smtClean="0"/>
              <a:t> congestion </a:t>
            </a:r>
            <a:r>
              <a:rPr lang="fr-FR" dirty="0" err="1" smtClean="0"/>
              <a:t>dimasukkan</a:t>
            </a:r>
            <a:r>
              <a:rPr lang="fr-FR" dirty="0" smtClean="0"/>
              <a:t> </a:t>
            </a:r>
            <a:r>
              <a:rPr lang="fr-FR" dirty="0" err="1" smtClean="0"/>
              <a:t>dalam</a:t>
            </a:r>
            <a:r>
              <a:rPr lang="fr-FR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(</a:t>
            </a:r>
            <a:r>
              <a:rPr lang="en-US" i="1" dirty="0" smtClean="0"/>
              <a:t>queue)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trunk outgoing yang </a:t>
            </a:r>
            <a:r>
              <a:rPr lang="en-US" dirty="0" err="1" smtClean="0"/>
              <a:t>bebas</a:t>
            </a:r>
            <a:endParaRPr lang="en-US" dirty="0" smtClean="0"/>
          </a:p>
          <a:p>
            <a:pPr marL="1262063" indent="-1262063">
              <a:buNone/>
            </a:pPr>
            <a:r>
              <a:rPr lang="en-US" i="1" dirty="0" smtClean="0"/>
              <a:t>Lost-call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</a:t>
            </a:r>
            <a:r>
              <a:rPr lang="en-US" dirty="0" err="1" smtClean="0"/>
              <a:t>panggilan</a:t>
            </a:r>
            <a:r>
              <a:rPr lang="en-US" dirty="0" smtClean="0"/>
              <a:t> yang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congestion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dibatalkan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panggilan</a:t>
            </a:r>
            <a:r>
              <a:rPr lang="en-US" dirty="0" smtClean="0"/>
              <a:t> yang </a:t>
            </a:r>
            <a:r>
              <a:rPr lang="en-US" dirty="0" err="1" smtClean="0"/>
              <a:t>diteruskan</a:t>
            </a:r>
            <a:r>
              <a:rPr lang="en-US" dirty="0" smtClean="0"/>
              <a:t> (</a:t>
            </a:r>
            <a:r>
              <a:rPr lang="en-US" i="1" dirty="0" smtClean="0"/>
              <a:t>carried call) </a:t>
            </a:r>
            <a:r>
              <a:rPr lang="sv-SE" dirty="0" smtClean="0"/>
              <a:t>lebih sedikit daripada panggilan yang datang (</a:t>
            </a:r>
            <a:r>
              <a:rPr lang="sv-SE" i="1" dirty="0" smtClean="0"/>
              <a:t>offered call)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of Service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lost call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endParaRPr lang="en-US" dirty="0" smtClean="0"/>
          </a:p>
          <a:p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Grade of Service (B),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endParaRPr lang="en-US" dirty="0" smtClean="0"/>
          </a:p>
          <a:p>
            <a:r>
              <a:rPr lang="en-US" dirty="0" smtClean="0"/>
              <a:t>traffic carried = traffic offered – traffic lost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b="51796"/>
          <a:stretch>
            <a:fillRect/>
          </a:stretch>
        </p:blipFill>
        <p:spPr bwMode="auto">
          <a:xfrm>
            <a:off x="1643042" y="3786190"/>
            <a:ext cx="6143668" cy="1196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t="47820" r="23411"/>
          <a:stretch>
            <a:fillRect/>
          </a:stretch>
        </p:blipFill>
        <p:spPr bwMode="auto">
          <a:xfrm>
            <a:off x="1571604" y="5143512"/>
            <a:ext cx="4705384" cy="1295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Telepon</a:t>
            </a:r>
            <a:r>
              <a:rPr lang="en-US" dirty="0" smtClean="0"/>
              <a:t> </a:t>
            </a:r>
            <a:r>
              <a:rPr lang="en-US" dirty="0" err="1" smtClean="0"/>
              <a:t>Selluler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124076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Cakupan</a:t>
            </a:r>
            <a:r>
              <a:rPr lang="en-US" dirty="0" smtClean="0"/>
              <a:t> area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sel-sel</a:t>
            </a:r>
            <a:r>
              <a:rPr lang="en-US" dirty="0" smtClean="0"/>
              <a:t> </a:t>
            </a:r>
            <a:r>
              <a:rPr lang="en-US" dirty="0" err="1" smtClean="0"/>
              <a:t>heksagonal</a:t>
            </a:r>
            <a:r>
              <a:rPr lang="en-US" dirty="0" smtClean="0"/>
              <a:t> (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enam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area individual</a:t>
            </a:r>
          </a:p>
          <a:p>
            <a:r>
              <a:rPr lang="fi-FI" dirty="0" smtClean="0"/>
              <a:t>Antena akan melakukan pengiriman sinyal pada setiap sel.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4454" r="55130" b="59113"/>
          <a:stretch>
            <a:fillRect/>
          </a:stretch>
        </p:blipFill>
        <p:spPr bwMode="auto">
          <a:xfrm>
            <a:off x="2143108" y="3214686"/>
            <a:ext cx="228601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1901" t="42759" r="43850"/>
          <a:stretch>
            <a:fillRect/>
          </a:stretch>
        </p:blipFill>
        <p:spPr bwMode="auto">
          <a:xfrm>
            <a:off x="1214414" y="4714884"/>
            <a:ext cx="4077183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57924" t="11721" b="31037"/>
          <a:stretch>
            <a:fillRect/>
          </a:stretch>
        </p:blipFill>
        <p:spPr bwMode="auto">
          <a:xfrm>
            <a:off x="5500694" y="3929066"/>
            <a:ext cx="316232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447800"/>
            <a:ext cx="8501122" cy="5195910"/>
          </a:xfrm>
        </p:spPr>
        <p:txBody>
          <a:bodyPr>
            <a:normAutofit fontScale="92500" lnSpcReduction="20000"/>
          </a:bodyPr>
          <a:lstStyle/>
          <a:p>
            <a:pPr marL="11113" indent="-11113">
              <a:buNone/>
            </a:pPr>
            <a:r>
              <a:rPr lang="en-US" dirty="0" smtClean="0"/>
              <a:t>Area yang </a:t>
            </a:r>
            <a:r>
              <a:rPr lang="en-US" dirty="0" err="1" smtClean="0"/>
              <a:t>di</a:t>
            </a:r>
            <a:r>
              <a:rPr lang="en-US" dirty="0" smtClean="0"/>
              <a:t>-cover </a:t>
            </a:r>
            <a:r>
              <a:rPr lang="en-US" dirty="0" err="1" smtClean="0"/>
              <a:t>oleh</a:t>
            </a:r>
            <a:r>
              <a:rPr lang="en-US" dirty="0" smtClean="0"/>
              <a:t> base station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</a:t>
            </a:r>
            <a:r>
              <a:rPr lang="en-US" i="1" dirty="0" smtClean="0"/>
              <a:t>cell (</a:t>
            </a:r>
            <a:r>
              <a:rPr lang="en-US" i="1" dirty="0" err="1" smtClean="0"/>
              <a:t>sel</a:t>
            </a:r>
            <a:r>
              <a:rPr lang="en-US" i="1" dirty="0" smtClean="0"/>
              <a:t>),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base station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antena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</a:t>
            </a:r>
            <a:r>
              <a:rPr lang="en-US" i="1" dirty="0" smtClean="0"/>
              <a:t>cell site.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diameter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26 – 32 km2 </a:t>
            </a:r>
            <a:r>
              <a:rPr lang="en-US" dirty="0" err="1" smtClean="0"/>
              <a:t>dengan</a:t>
            </a:r>
            <a:r>
              <a:rPr lang="en-US" dirty="0" smtClean="0"/>
              <a:t> radius </a:t>
            </a:r>
            <a:r>
              <a:rPr lang="en-US" dirty="0" err="1" smtClean="0"/>
              <a:t>jangkauan</a:t>
            </a:r>
            <a:r>
              <a:rPr lang="en-US" dirty="0" smtClean="0"/>
              <a:t> 1 </a:t>
            </a:r>
            <a:r>
              <a:rPr lang="en-US" dirty="0" err="1" smtClean="0"/>
              <a:t>hingga</a:t>
            </a:r>
            <a:r>
              <a:rPr lang="en-US" dirty="0" smtClean="0"/>
              <a:t> 50 km.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sistim</a:t>
            </a:r>
            <a:r>
              <a:rPr lang="en-US" dirty="0" smtClean="0"/>
              <a:t> GSM </a:t>
            </a:r>
            <a:r>
              <a:rPr lang="en-US" dirty="0" err="1" smtClean="0"/>
              <a:t>dan</a:t>
            </a:r>
            <a:r>
              <a:rPr lang="en-US" dirty="0" smtClean="0"/>
              <a:t> PCS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6 km.</a:t>
            </a:r>
          </a:p>
          <a:p>
            <a:pPr marL="11113" indent="-11113">
              <a:buNone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grid-grid </a:t>
            </a:r>
            <a:r>
              <a:rPr lang="en-US" dirty="0" err="1" smtClean="0"/>
              <a:t>heksagonal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sarang</a:t>
            </a:r>
            <a:r>
              <a:rPr lang="en-US" dirty="0" smtClean="0"/>
              <a:t> </a:t>
            </a:r>
            <a:r>
              <a:rPr lang="en-US" dirty="0" err="1" smtClean="0"/>
              <a:t>lebah</a:t>
            </a:r>
            <a:r>
              <a:rPr lang="en-US" dirty="0" smtClean="0"/>
              <a:t> yang </a:t>
            </a:r>
            <a:r>
              <a:rPr lang="en-US" dirty="0" err="1" smtClean="0"/>
              <a:t>meng</a:t>
            </a:r>
            <a:r>
              <a:rPr lang="en-US" dirty="0" smtClean="0"/>
              <a:t>-cover </a:t>
            </a:r>
            <a:r>
              <a:rPr lang="en-US" dirty="0" err="1" smtClean="0"/>
              <a:t>seluruh</a:t>
            </a:r>
            <a:r>
              <a:rPr lang="en-US" dirty="0" smtClean="0"/>
              <a:t> area. </a:t>
            </a:r>
            <a:r>
              <a:rPr lang="en-US" dirty="0" err="1" smtClean="0"/>
              <a:t>Setiap</a:t>
            </a:r>
            <a:r>
              <a:rPr lang="en-US" dirty="0" smtClean="0"/>
              <a:t> cell site </a:t>
            </a:r>
            <a:r>
              <a:rPr lang="en-US" dirty="0" err="1" smtClean="0"/>
              <a:t>punya</a:t>
            </a:r>
            <a:r>
              <a:rPr lang="en-US" dirty="0" smtClean="0"/>
              <a:t> base station yang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pemancar</a:t>
            </a:r>
            <a:r>
              <a:rPr lang="en-US" dirty="0" smtClean="0"/>
              <a:t> 900 – 1800 </a:t>
            </a:r>
            <a:r>
              <a:rPr lang="en-US" dirty="0" err="1" smtClean="0"/>
              <a:t>MHz.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b="1" dirty="0" smtClean="0"/>
              <a:t>1.  Pico cell </a:t>
            </a:r>
            <a:r>
              <a:rPr lang="en-US" b="1" dirty="0" smtClean="0">
                <a:sym typeface="Wingdings" pitchFamily="2" charset="2"/>
              </a:rPr>
              <a:t></a:t>
            </a:r>
            <a:r>
              <a:rPr lang="en-US" b="1" dirty="0" smtClean="0"/>
              <a:t> </a:t>
            </a:r>
            <a:r>
              <a:rPr lang="en-US" dirty="0" err="1" smtClean="0"/>
              <a:t>meng</a:t>
            </a:r>
            <a:r>
              <a:rPr lang="en-US" dirty="0" smtClean="0"/>
              <a:t>-cover area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gedung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2.  Micro cell </a:t>
            </a:r>
            <a:r>
              <a:rPr lang="en-US" b="1" dirty="0" smtClean="0">
                <a:sym typeface="Wingdings" pitchFamily="2" charset="2"/>
              </a:rPr>
              <a:t></a:t>
            </a:r>
            <a:r>
              <a:rPr lang="en-US" b="1" dirty="0" smtClean="0"/>
              <a:t> </a:t>
            </a:r>
            <a:r>
              <a:rPr lang="en-US" dirty="0" err="1" smtClean="0"/>
              <a:t>meng</a:t>
            </a:r>
            <a:r>
              <a:rPr lang="en-US" dirty="0" smtClean="0"/>
              <a:t>-cover area outdoor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(</a:t>
            </a:r>
            <a:r>
              <a:rPr lang="en-US" i="1" dirty="0" smtClean="0"/>
              <a:t>slow moving subscriber)</a:t>
            </a:r>
          </a:p>
          <a:p>
            <a:pPr>
              <a:buNone/>
            </a:pPr>
            <a:r>
              <a:rPr lang="en-US" b="1" dirty="0" smtClean="0"/>
              <a:t>3.  Macro cell </a:t>
            </a:r>
            <a:r>
              <a:rPr lang="en-US" b="1" dirty="0" smtClean="0">
                <a:sym typeface="Wingdings" pitchFamily="2" charset="2"/>
              </a:rPr>
              <a:t></a:t>
            </a:r>
            <a:r>
              <a:rPr lang="en-US" b="1" dirty="0" smtClean="0"/>
              <a:t> </a:t>
            </a:r>
            <a:r>
              <a:rPr lang="en-US" dirty="0" err="1" smtClean="0"/>
              <a:t>meng</a:t>
            </a:r>
            <a:r>
              <a:rPr lang="en-US" dirty="0" smtClean="0"/>
              <a:t>-cover </a:t>
            </a:r>
            <a:r>
              <a:rPr lang="en-US" dirty="0" err="1" smtClean="0"/>
              <a:t>kawasan</a:t>
            </a:r>
            <a:r>
              <a:rPr lang="en-US" dirty="0" smtClean="0"/>
              <a:t> area yang paling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(</a:t>
            </a:r>
            <a:r>
              <a:rPr lang="en-US" i="1" dirty="0" smtClean="0"/>
              <a:t>fast moving subscriber)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Komponen</a:t>
            </a:r>
            <a:r>
              <a:rPr lang="en-US" b="1" dirty="0" smtClean="0"/>
              <a:t> </a:t>
            </a:r>
            <a:r>
              <a:rPr lang="en-US" b="1" dirty="0" err="1" smtClean="0"/>
              <a:t>Pembentuk</a:t>
            </a:r>
            <a:r>
              <a:rPr lang="en-US" b="1" dirty="0" smtClean="0"/>
              <a:t> </a:t>
            </a:r>
            <a:r>
              <a:rPr lang="en-US" b="1" dirty="0" err="1" smtClean="0"/>
              <a:t>Sistim</a:t>
            </a:r>
            <a:r>
              <a:rPr lang="en-US" b="1" dirty="0" smtClean="0"/>
              <a:t> </a:t>
            </a:r>
            <a:r>
              <a:rPr lang="en-US" b="1" dirty="0" err="1" smtClean="0"/>
              <a:t>Seluler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95910"/>
          </a:xfrm>
        </p:spPr>
        <p:txBody>
          <a:bodyPr>
            <a:normAutofit/>
          </a:bodyPr>
          <a:lstStyle/>
          <a:p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seluler</a:t>
            </a:r>
            <a:r>
              <a:rPr lang="en-US" dirty="0" smtClean="0"/>
              <a:t> (mobile)</a:t>
            </a:r>
          </a:p>
          <a:p>
            <a:r>
              <a:rPr lang="en-US" dirty="0" smtClean="0"/>
              <a:t>Base station</a:t>
            </a:r>
          </a:p>
          <a:p>
            <a:r>
              <a:rPr lang="en-US" dirty="0" err="1" smtClean="0"/>
              <a:t>Antena</a:t>
            </a:r>
            <a:endParaRPr lang="en-US" dirty="0" smtClean="0"/>
          </a:p>
          <a:p>
            <a:r>
              <a:rPr lang="en-US" dirty="0" smtClean="0"/>
              <a:t>Base station Controller</a:t>
            </a:r>
          </a:p>
          <a:p>
            <a:pPr marL="273050" indent="-11113">
              <a:buNone/>
            </a:pP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pancaran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:</a:t>
            </a:r>
          </a:p>
          <a:p>
            <a:pPr marL="273050" indent="-11113">
              <a:buNone/>
            </a:pPr>
            <a:r>
              <a:rPr lang="en-US" dirty="0" smtClean="0"/>
              <a:t>1.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topografi</a:t>
            </a:r>
            <a:endParaRPr lang="en-US" dirty="0" smtClean="0"/>
          </a:p>
          <a:p>
            <a:pPr marL="273050" indent="-11113">
              <a:buNone/>
            </a:pPr>
            <a:r>
              <a:rPr lang="en-US" dirty="0" smtClean="0"/>
              <a:t>2. </a:t>
            </a:r>
            <a:r>
              <a:rPr lang="en-US" dirty="0" err="1" smtClean="0"/>
              <a:t>Kepadatan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endParaRPr lang="en-US" dirty="0" smtClean="0"/>
          </a:p>
          <a:p>
            <a:pPr marL="273050" indent="-11113">
              <a:buNone/>
            </a:pPr>
            <a:r>
              <a:rPr lang="en-US" dirty="0" smtClean="0"/>
              <a:t>3. </a:t>
            </a:r>
            <a:r>
              <a:rPr lang="en-US" dirty="0" err="1" smtClean="0"/>
              <a:t>Kepadatan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62" y="142852"/>
            <a:ext cx="7772400" cy="70328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Seluler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785794"/>
            <a:ext cx="8572560" cy="5786478"/>
          </a:xfrm>
        </p:spPr>
        <p:txBody>
          <a:bodyPr>
            <a:noAutofit/>
          </a:bodyPr>
          <a:lstStyle/>
          <a:p>
            <a:pPr marL="361950" indent="-361950">
              <a:buAutoNum type="arabicPeriod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Frequency Division Multiple Access (FDMA)</a:t>
            </a:r>
          </a:p>
          <a:p>
            <a:pPr marL="876300" indent="-514350">
              <a:buAutoNum type="alphaL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Menempatkan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panggilan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frekuensi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berlainan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multiple carried frequency)</a:t>
            </a:r>
          </a:p>
          <a:p>
            <a:pPr marL="876300" indent="-514350">
              <a:buAutoNum type="alphaL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Biasa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seluler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analog (AMPS)</a:t>
            </a:r>
          </a:p>
          <a:p>
            <a:pPr marL="361950" indent="-361950">
              <a:buFont typeface="+mj-lt"/>
              <a:buAutoNum type="arabicPeriod" startAt="2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Time Division Multiple Access (TDMA)</a:t>
            </a:r>
          </a:p>
          <a:p>
            <a:pPr marL="895350" indent="-514350">
              <a:buAutoNum type="alphaL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penanda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panggilan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pembagian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porsi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frekuensi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tertentu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95350" indent="-514350">
              <a:buAutoNum type="alphaL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teknik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digital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membagi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kanal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frekuensi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bagian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waktu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buFont typeface="+mj-lt"/>
              <a:buAutoNum type="arabicPeriod" startAt="3"/>
            </a:pP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Code Division Multiple Access (CDMA)</a:t>
            </a:r>
          </a:p>
          <a:p>
            <a:pPr marL="895350" indent="-533400">
              <a:buAutoNum type="alphaL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kode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(ID)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panggilan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menyebarkannya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frekuensi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tersedia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95350" indent="-533400">
              <a:buAutoNum type="alphaL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CDMA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dasar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teknologi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Spread Spectrum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n-NO" sz="2000" dirty="0" smtClean="0">
                <a:latin typeface="Arial" pitchFamily="34" charset="0"/>
                <a:cs typeface="Arial" pitchFamily="34" charset="0"/>
              </a:rPr>
              <a:t>oleh militer untuk keamanan data.</a:t>
            </a:r>
          </a:p>
          <a:p>
            <a:pPr marL="895350" indent="-533400">
              <a:buAutoNum type="alphaLcPeriod"/>
            </a:pPr>
            <a:r>
              <a:rPr lang="nn-NO" sz="20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pemakaian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bersama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kanal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frekuensi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CDMA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memperbaiki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pemakaian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bandwidth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hingga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2000 %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dibandingkan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AMPS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Selular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996" y="1314544"/>
            <a:ext cx="7884970" cy="5186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APLIKASI KOMUNIKASI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0045"/>
            <a:ext cx="9144000" cy="687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028" y="-3997"/>
            <a:ext cx="9144032" cy="6866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Komunikasi</a:t>
            </a:r>
            <a:r>
              <a:rPr lang="en-US" dirty="0" smtClean="0"/>
              <a:t> Data </a:t>
            </a:r>
            <a:r>
              <a:rPr lang="en-US" dirty="0" err="1" smtClean="0"/>
              <a:t>Sambungan</a:t>
            </a:r>
            <a:r>
              <a:rPr lang="en-US" dirty="0" smtClean="0"/>
              <a:t> </a:t>
            </a:r>
            <a:r>
              <a:rPr lang="en-US" dirty="0" err="1" smtClean="0"/>
              <a:t>Satelit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2082" t="2435" b="3360"/>
          <a:stretch>
            <a:fillRect/>
          </a:stretch>
        </p:blipFill>
        <p:spPr bwMode="auto">
          <a:xfrm>
            <a:off x="627380" y="1428736"/>
            <a:ext cx="815946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 Broadcast </a:t>
            </a:r>
          </a:p>
          <a:p>
            <a:r>
              <a:rPr lang="en-US" sz="3600" dirty="0" smtClean="0"/>
              <a:t>Radio </a:t>
            </a:r>
            <a:r>
              <a:rPr lang="en-US" sz="3600" dirty="0" err="1" smtClean="0"/>
              <a:t>Dua</a:t>
            </a:r>
            <a:r>
              <a:rPr lang="en-US" sz="3600" dirty="0" smtClean="0"/>
              <a:t> </a:t>
            </a:r>
            <a:r>
              <a:rPr lang="en-US" sz="3600" dirty="0" err="1" smtClean="0"/>
              <a:t>Arah</a:t>
            </a:r>
            <a:endParaRPr lang="en-US" sz="3600" dirty="0" smtClean="0"/>
          </a:p>
          <a:p>
            <a:r>
              <a:rPr lang="en-US" sz="3600" dirty="0" err="1" smtClean="0"/>
              <a:t>Telepon</a:t>
            </a:r>
            <a:endParaRPr lang="en-US" sz="3600" dirty="0" smtClean="0"/>
          </a:p>
          <a:p>
            <a:r>
              <a:rPr lang="en-US" sz="3600" dirty="0" err="1" smtClean="0"/>
              <a:t>Telepon</a:t>
            </a:r>
            <a:r>
              <a:rPr lang="en-US" sz="3600" dirty="0" smtClean="0"/>
              <a:t> </a:t>
            </a:r>
            <a:r>
              <a:rPr lang="en-US" sz="3600" dirty="0" err="1" smtClean="0"/>
              <a:t>Selular</a:t>
            </a:r>
            <a:endParaRPr lang="en-US" sz="3600" dirty="0" smtClean="0"/>
          </a:p>
          <a:p>
            <a:r>
              <a:rPr lang="en-US" sz="3600" dirty="0" smtClean="0"/>
              <a:t>TV Broadcast</a:t>
            </a:r>
          </a:p>
          <a:p>
            <a:r>
              <a:rPr lang="en-US" sz="3600" dirty="0" smtClean="0"/>
              <a:t>Pager</a:t>
            </a:r>
          </a:p>
          <a:p>
            <a:r>
              <a:rPr lang="en-US" sz="3600" dirty="0" err="1" smtClean="0"/>
              <a:t>Komunikasi</a:t>
            </a:r>
            <a:r>
              <a:rPr lang="en-US" sz="3600" dirty="0" smtClean="0"/>
              <a:t> Data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Program Files\Microsoft Office\MEDIA\CAGCAT10\j015776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357298"/>
            <a:ext cx="1794967" cy="381169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 Broadcast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28662" y="5286388"/>
            <a:ext cx="7772400" cy="12668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Radio FM </a:t>
            </a:r>
            <a:r>
              <a:rPr lang="en-US" dirty="0" err="1" smtClean="0"/>
              <a:t>menempati</a:t>
            </a:r>
            <a:r>
              <a:rPr lang="en-US" dirty="0" smtClean="0"/>
              <a:t> pita </a:t>
            </a:r>
            <a:r>
              <a:rPr lang="en-US" dirty="0" err="1" smtClean="0"/>
              <a:t>frekuensi</a:t>
            </a:r>
            <a:r>
              <a:rPr lang="en-US" dirty="0" smtClean="0"/>
              <a:t> 87,5 MHz – 108 MHz</a:t>
            </a:r>
          </a:p>
          <a:p>
            <a:r>
              <a:rPr lang="en-US" dirty="0" smtClean="0"/>
              <a:t>Radio AM (MW) </a:t>
            </a:r>
            <a:r>
              <a:rPr lang="en-US" dirty="0" err="1" smtClean="0"/>
              <a:t>menempati</a:t>
            </a:r>
            <a:r>
              <a:rPr lang="en-US" dirty="0" smtClean="0"/>
              <a:t> pita </a:t>
            </a:r>
            <a:r>
              <a:rPr lang="en-US" dirty="0" err="1" smtClean="0"/>
              <a:t>frekuensi</a:t>
            </a:r>
            <a:r>
              <a:rPr lang="en-US" dirty="0" smtClean="0"/>
              <a:t> 535 kHz – 1605 kHz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142976" y="3571876"/>
            <a:ext cx="1500198" cy="1500198"/>
            <a:chOff x="1142976" y="3571876"/>
            <a:chExt cx="1500198" cy="1500198"/>
          </a:xfrm>
        </p:grpSpPr>
        <p:sp>
          <p:nvSpPr>
            <p:cNvPr id="4" name="Rectangle 3"/>
            <p:cNvSpPr/>
            <p:nvPr/>
          </p:nvSpPr>
          <p:spPr>
            <a:xfrm>
              <a:off x="1357290" y="4143380"/>
              <a:ext cx="1071570" cy="92869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/>
                <a:t>Stasiun</a:t>
              </a:r>
              <a:r>
                <a:rPr lang="en-US" sz="2400" dirty="0" smtClean="0"/>
                <a:t> Radio</a:t>
              </a:r>
              <a:endParaRPr lang="en-US" sz="2400" dirty="0"/>
            </a:p>
          </p:txBody>
        </p:sp>
        <p:sp>
          <p:nvSpPr>
            <p:cNvPr id="5" name="Isosceles Triangle 4"/>
            <p:cNvSpPr/>
            <p:nvPr/>
          </p:nvSpPr>
          <p:spPr>
            <a:xfrm>
              <a:off x="1142976" y="3571876"/>
              <a:ext cx="1500198" cy="57150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Moon 6"/>
          <p:cNvSpPr/>
          <p:nvPr/>
        </p:nvSpPr>
        <p:spPr>
          <a:xfrm>
            <a:off x="2643174" y="1357298"/>
            <a:ext cx="214314" cy="571504"/>
          </a:xfrm>
          <a:prstGeom prst="mo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5000628" y="3227617"/>
            <a:ext cx="1824046" cy="1701581"/>
            <a:chOff x="5000628" y="3227617"/>
            <a:chExt cx="1824046" cy="1701581"/>
          </a:xfrm>
        </p:grpSpPr>
        <p:grpSp>
          <p:nvGrpSpPr>
            <p:cNvPr id="10" name="Group 9"/>
            <p:cNvGrpSpPr/>
            <p:nvPr/>
          </p:nvGrpSpPr>
          <p:grpSpPr>
            <a:xfrm>
              <a:off x="5000628" y="3227617"/>
              <a:ext cx="1214446" cy="1091981"/>
              <a:chOff x="1065044" y="3543301"/>
              <a:chExt cx="1656063" cy="1528773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1357290" y="4143380"/>
                <a:ext cx="1071570" cy="928694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2" name="Isosceles Triangle 11"/>
              <p:cNvSpPr/>
              <p:nvPr/>
            </p:nvSpPr>
            <p:spPr>
              <a:xfrm>
                <a:off x="1065044" y="3543301"/>
                <a:ext cx="1656063" cy="628656"/>
              </a:xfrm>
              <a:prstGeom prst="triangl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5153028" y="3380017"/>
              <a:ext cx="1214446" cy="1091981"/>
              <a:chOff x="1065044" y="3543301"/>
              <a:chExt cx="1656063" cy="1528773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357290" y="4143380"/>
                <a:ext cx="1071570" cy="928694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5" name="Isosceles Triangle 14"/>
              <p:cNvSpPr/>
              <p:nvPr/>
            </p:nvSpPr>
            <p:spPr>
              <a:xfrm>
                <a:off x="1065044" y="3543301"/>
                <a:ext cx="1656063" cy="628656"/>
              </a:xfrm>
              <a:prstGeom prst="triangl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5305428" y="3532417"/>
              <a:ext cx="1214446" cy="1091981"/>
              <a:chOff x="1065044" y="3543301"/>
              <a:chExt cx="1656063" cy="1528773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357290" y="4143380"/>
                <a:ext cx="1071570" cy="928694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>
                <a:off x="1065044" y="3543301"/>
                <a:ext cx="1656063" cy="628656"/>
              </a:xfrm>
              <a:prstGeom prst="triangl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5457828" y="3684817"/>
              <a:ext cx="1214446" cy="1091981"/>
              <a:chOff x="1065044" y="3543301"/>
              <a:chExt cx="1656063" cy="15287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1357290" y="4143380"/>
                <a:ext cx="1071570" cy="928694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21" name="Isosceles Triangle 20"/>
              <p:cNvSpPr/>
              <p:nvPr/>
            </p:nvSpPr>
            <p:spPr>
              <a:xfrm>
                <a:off x="1065044" y="3543301"/>
                <a:ext cx="1656063" cy="628656"/>
              </a:xfrm>
              <a:prstGeom prst="triangl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610228" y="3837217"/>
              <a:ext cx="1214446" cy="1091981"/>
              <a:chOff x="1065044" y="3543301"/>
              <a:chExt cx="1656063" cy="1528773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1357290" y="4143380"/>
                <a:ext cx="1071570" cy="928694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24" name="Isosceles Triangle 23"/>
              <p:cNvSpPr/>
              <p:nvPr/>
            </p:nvSpPr>
            <p:spPr>
              <a:xfrm>
                <a:off x="1065044" y="3543301"/>
                <a:ext cx="1656063" cy="628656"/>
              </a:xfrm>
              <a:prstGeom prst="triangl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6572264" y="3156179"/>
            <a:ext cx="1824046" cy="1701581"/>
            <a:chOff x="5000628" y="3227617"/>
            <a:chExt cx="1824046" cy="1701581"/>
          </a:xfrm>
        </p:grpSpPr>
        <p:grpSp>
          <p:nvGrpSpPr>
            <p:cNvPr id="27" name="Group 9"/>
            <p:cNvGrpSpPr/>
            <p:nvPr/>
          </p:nvGrpSpPr>
          <p:grpSpPr>
            <a:xfrm>
              <a:off x="5000628" y="3227617"/>
              <a:ext cx="1214446" cy="1091981"/>
              <a:chOff x="1065044" y="3543301"/>
              <a:chExt cx="1656063" cy="1528773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1357290" y="4143380"/>
                <a:ext cx="1071570" cy="928694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41" name="Isosceles Triangle 40"/>
              <p:cNvSpPr/>
              <p:nvPr/>
            </p:nvSpPr>
            <p:spPr>
              <a:xfrm>
                <a:off x="1065044" y="3543301"/>
                <a:ext cx="1656063" cy="628656"/>
              </a:xfrm>
              <a:prstGeom prst="triangl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12"/>
            <p:cNvGrpSpPr/>
            <p:nvPr/>
          </p:nvGrpSpPr>
          <p:grpSpPr>
            <a:xfrm>
              <a:off x="5153028" y="3380017"/>
              <a:ext cx="1214446" cy="1091981"/>
              <a:chOff x="1065044" y="3543301"/>
              <a:chExt cx="1656063" cy="1528773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1357290" y="4143380"/>
                <a:ext cx="1071570" cy="928694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39" name="Isosceles Triangle 38"/>
              <p:cNvSpPr/>
              <p:nvPr/>
            </p:nvSpPr>
            <p:spPr>
              <a:xfrm>
                <a:off x="1065044" y="3543301"/>
                <a:ext cx="1656063" cy="628656"/>
              </a:xfrm>
              <a:prstGeom prst="triangl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15"/>
            <p:cNvGrpSpPr/>
            <p:nvPr/>
          </p:nvGrpSpPr>
          <p:grpSpPr>
            <a:xfrm>
              <a:off x="5305428" y="3532417"/>
              <a:ext cx="1214446" cy="1091981"/>
              <a:chOff x="1065044" y="3543301"/>
              <a:chExt cx="1656063" cy="1528773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1357290" y="4143380"/>
                <a:ext cx="1071570" cy="928694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37" name="Isosceles Triangle 36"/>
              <p:cNvSpPr/>
              <p:nvPr/>
            </p:nvSpPr>
            <p:spPr>
              <a:xfrm>
                <a:off x="1065044" y="3543301"/>
                <a:ext cx="1656063" cy="628656"/>
              </a:xfrm>
              <a:prstGeom prst="triangl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18"/>
            <p:cNvGrpSpPr/>
            <p:nvPr/>
          </p:nvGrpSpPr>
          <p:grpSpPr>
            <a:xfrm>
              <a:off x="5457828" y="3684817"/>
              <a:ext cx="1214446" cy="1091981"/>
              <a:chOff x="1065044" y="3543301"/>
              <a:chExt cx="1656063" cy="1528773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357290" y="4143380"/>
                <a:ext cx="1071570" cy="928694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35" name="Isosceles Triangle 34"/>
              <p:cNvSpPr/>
              <p:nvPr/>
            </p:nvSpPr>
            <p:spPr>
              <a:xfrm>
                <a:off x="1065044" y="3543301"/>
                <a:ext cx="1656063" cy="628656"/>
              </a:xfrm>
              <a:prstGeom prst="triangl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21"/>
            <p:cNvGrpSpPr/>
            <p:nvPr/>
          </p:nvGrpSpPr>
          <p:grpSpPr>
            <a:xfrm>
              <a:off x="5610228" y="3837217"/>
              <a:ext cx="1214446" cy="1091981"/>
              <a:chOff x="1065044" y="3543301"/>
              <a:chExt cx="1656063" cy="1528773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1357290" y="4143380"/>
                <a:ext cx="1071570" cy="928694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33" name="Isosceles Triangle 32"/>
              <p:cNvSpPr/>
              <p:nvPr/>
            </p:nvSpPr>
            <p:spPr>
              <a:xfrm>
                <a:off x="1065044" y="3543301"/>
                <a:ext cx="1656063" cy="628656"/>
              </a:xfrm>
              <a:prstGeom prst="triangl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027" name="Picture 3" descr="C:\Program Files\Microsoft Office\MEDIA\CAGCAT10\j009038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65617" y="714356"/>
            <a:ext cx="2064101" cy="2310143"/>
          </a:xfrm>
          <a:prstGeom prst="rect">
            <a:avLst/>
          </a:prstGeom>
          <a:noFill/>
        </p:spPr>
      </p:pic>
      <p:pic>
        <p:nvPicPr>
          <p:cNvPr id="1029" name="Picture 5" descr="C:\Program Files\Microsoft Office\MEDIA\CAGCAT10\j0212219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00218" y="785794"/>
            <a:ext cx="2114922" cy="2214578"/>
          </a:xfrm>
          <a:prstGeom prst="rect">
            <a:avLst/>
          </a:prstGeom>
          <a:noFill/>
        </p:spPr>
      </p:pic>
      <p:pic>
        <p:nvPicPr>
          <p:cNvPr id="1030" name="Picture 6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4" y="4429132"/>
            <a:ext cx="1034183" cy="649335"/>
          </a:xfrm>
          <a:prstGeom prst="rect">
            <a:avLst/>
          </a:prstGeom>
          <a:noFill/>
        </p:spPr>
      </p:pic>
      <p:cxnSp>
        <p:nvCxnSpPr>
          <p:cNvPr id="48" name="Straight Connector 47"/>
          <p:cNvCxnSpPr/>
          <p:nvPr/>
        </p:nvCxnSpPr>
        <p:spPr>
          <a:xfrm rot="5400000" flipH="1" flipV="1">
            <a:off x="2964645" y="964389"/>
            <a:ext cx="714380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3000364" y="1285860"/>
            <a:ext cx="928694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H="1">
            <a:off x="3000364" y="1643051"/>
            <a:ext cx="714380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000364" y="1643050"/>
            <a:ext cx="107157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6200000" flipH="1">
            <a:off x="2643174" y="2000240"/>
            <a:ext cx="100013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38" y="0"/>
            <a:ext cx="9125261" cy="6872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4714884"/>
            <a:ext cx="8501122" cy="22145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Aplikasi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smtClean="0"/>
              <a:t>CB (</a:t>
            </a:r>
            <a:r>
              <a:rPr lang="en-US" dirty="0" err="1" smtClean="0"/>
              <a:t>citizent</a:t>
            </a:r>
            <a:r>
              <a:rPr lang="en-US" dirty="0" smtClean="0"/>
              <a:t> band) yang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27 MHz </a:t>
            </a:r>
            <a:r>
              <a:rPr lang="en-US" dirty="0" err="1" smtClean="0"/>
              <a:t>atau</a:t>
            </a:r>
            <a:r>
              <a:rPr lang="en-US" dirty="0" smtClean="0"/>
              <a:t> 11m band;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RAPI</a:t>
            </a:r>
          </a:p>
          <a:p>
            <a:pPr marL="514350" indent="-514350">
              <a:buAutoNum type="arabicPeriod"/>
            </a:pPr>
            <a:r>
              <a:rPr lang="en-US" dirty="0" smtClean="0"/>
              <a:t>Radio </a:t>
            </a:r>
            <a:r>
              <a:rPr lang="en-US" dirty="0" err="1" smtClean="0"/>
              <a:t>Amatir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ORARI;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dibanyak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(HF, VHF, UHF), </a:t>
            </a:r>
            <a:r>
              <a:rPr lang="en-US" dirty="0" err="1" smtClean="0"/>
              <a:t>misalnya</a:t>
            </a:r>
            <a:r>
              <a:rPr lang="en-US" dirty="0" smtClean="0"/>
              <a:t> 80m, 2m band, 470MHz, </a:t>
            </a:r>
            <a:r>
              <a:rPr lang="en-US" dirty="0" err="1" smtClean="0"/>
              <a:t>dll</a:t>
            </a:r>
            <a:endParaRPr lang="en-US" dirty="0" smtClean="0"/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357290" y="2428868"/>
            <a:ext cx="1357322" cy="857256"/>
            <a:chOff x="1000100" y="1928802"/>
            <a:chExt cx="1357322" cy="857256"/>
          </a:xfrm>
        </p:grpSpPr>
        <p:sp>
          <p:nvSpPr>
            <p:cNvPr id="4" name="Rectangle 3"/>
            <p:cNvSpPr/>
            <p:nvPr/>
          </p:nvSpPr>
          <p:spPr>
            <a:xfrm>
              <a:off x="1000100" y="1928802"/>
              <a:ext cx="1357322" cy="428628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/>
                <a:t>Pemancar</a:t>
              </a:r>
              <a:endParaRPr lang="en-US" sz="24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000100" y="2357430"/>
              <a:ext cx="1357322" cy="428628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/>
                <a:t>Penerima</a:t>
              </a:r>
              <a:endParaRPr lang="en-US" sz="24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429388" y="2428868"/>
            <a:ext cx="1357322" cy="857256"/>
            <a:chOff x="1000100" y="1928802"/>
            <a:chExt cx="1357322" cy="857256"/>
          </a:xfrm>
        </p:grpSpPr>
        <p:sp>
          <p:nvSpPr>
            <p:cNvPr id="8" name="Rectangle 7"/>
            <p:cNvSpPr/>
            <p:nvPr/>
          </p:nvSpPr>
          <p:spPr>
            <a:xfrm>
              <a:off x="1000100" y="1928802"/>
              <a:ext cx="1357322" cy="428628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/>
                <a:t>Pemancar</a:t>
              </a:r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000100" y="2357430"/>
              <a:ext cx="1357322" cy="428628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/>
                <a:t>Penerima</a:t>
              </a:r>
              <a:endParaRPr lang="en-US" sz="2400" dirty="0"/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 rot="10800000" flipV="1">
            <a:off x="2714612" y="4071941"/>
            <a:ext cx="371477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714612" y="4071941"/>
            <a:ext cx="371477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>
          <a:xfrm>
            <a:off x="1500166" y="3357562"/>
            <a:ext cx="7572460" cy="42862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Stasiun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				      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Stasiun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357290" y="3857628"/>
            <a:ext cx="1357322" cy="857256"/>
            <a:chOff x="1000100" y="1928802"/>
            <a:chExt cx="1357322" cy="857256"/>
          </a:xfrm>
        </p:grpSpPr>
        <p:sp>
          <p:nvSpPr>
            <p:cNvPr id="21" name="Rectangle 20"/>
            <p:cNvSpPr/>
            <p:nvPr/>
          </p:nvSpPr>
          <p:spPr>
            <a:xfrm>
              <a:off x="1000100" y="1928802"/>
              <a:ext cx="1357322" cy="428628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/>
                <a:t>Pemancar</a:t>
              </a:r>
              <a:endParaRPr lang="en-US" sz="24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000100" y="2357430"/>
              <a:ext cx="1357322" cy="428628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/>
                <a:t>Penerima</a:t>
              </a:r>
              <a:endParaRPr lang="en-US" sz="24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429388" y="3857628"/>
            <a:ext cx="1357322" cy="857256"/>
            <a:chOff x="1000100" y="1928802"/>
            <a:chExt cx="1357322" cy="857256"/>
          </a:xfrm>
        </p:grpSpPr>
        <p:sp>
          <p:nvSpPr>
            <p:cNvPr id="24" name="Rectangle 23"/>
            <p:cNvSpPr/>
            <p:nvPr/>
          </p:nvSpPr>
          <p:spPr>
            <a:xfrm>
              <a:off x="1000100" y="1928802"/>
              <a:ext cx="1357322" cy="428628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/>
                <a:t>Pemancar</a:t>
              </a:r>
              <a:endParaRPr lang="en-US" sz="24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000100" y="2357430"/>
              <a:ext cx="1357322" cy="428628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/>
                <a:t>Penerima</a:t>
              </a:r>
              <a:endParaRPr lang="en-US" sz="2400" dirty="0"/>
            </a:p>
          </p:txBody>
        </p:sp>
      </p:grpSp>
      <p:sp>
        <p:nvSpPr>
          <p:cNvPr id="26" name="Isosceles Triangle 25"/>
          <p:cNvSpPr/>
          <p:nvPr/>
        </p:nvSpPr>
        <p:spPr>
          <a:xfrm>
            <a:off x="3143240" y="1500174"/>
            <a:ext cx="71438" cy="1357322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>
            <a:stCxn id="4" idx="3"/>
            <a:endCxn id="26" idx="4"/>
          </p:cNvCxnSpPr>
          <p:nvPr/>
        </p:nvCxnSpPr>
        <p:spPr>
          <a:xfrm>
            <a:off x="2714612" y="2643182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6" idx="3"/>
            <a:endCxn id="5" idx="3"/>
          </p:cNvCxnSpPr>
          <p:nvPr/>
        </p:nvCxnSpPr>
        <p:spPr>
          <a:xfrm rot="5400000">
            <a:off x="2839629" y="2732480"/>
            <a:ext cx="214314" cy="4643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Isosceles Triangle 33"/>
          <p:cNvSpPr/>
          <p:nvPr/>
        </p:nvSpPr>
        <p:spPr>
          <a:xfrm flipH="1">
            <a:off x="6000760" y="1500174"/>
            <a:ext cx="71438" cy="1357322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6000760" y="2643182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6125777" y="2732480"/>
            <a:ext cx="214315" cy="4643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500"/>
                            </p:stCondLst>
                            <p:childTnLst>
                              <p:par>
                                <p:cTn id="4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70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Telepon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43050"/>
            <a:ext cx="7772400" cy="500066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message-switched </a:t>
            </a:r>
            <a:r>
              <a:rPr lang="en-US" sz="2400" dirty="0" err="1" smtClean="0"/>
              <a:t>atau</a:t>
            </a:r>
            <a:r>
              <a:rPr lang="en-US" sz="2400" dirty="0" smtClean="0"/>
              <a:t> Circuit Switched</a:t>
            </a:r>
          </a:p>
          <a:p>
            <a:r>
              <a:rPr lang="en-US" sz="2400" dirty="0" err="1" smtClean="0"/>
              <a:t>Intensitas</a:t>
            </a:r>
            <a:r>
              <a:rPr lang="en-US" sz="2400" dirty="0" smtClean="0"/>
              <a:t> traffic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circuit-switched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fi-FI" sz="2400" dirty="0" smtClean="0"/>
              <a:t>rata-rata jumlah panggilan simultan selama periode waktu tertentu dengan </a:t>
            </a:r>
            <a:r>
              <a:rPr lang="en-US" sz="2400" dirty="0" err="1" smtClean="0"/>
              <a:t>satuan</a:t>
            </a:r>
            <a:r>
              <a:rPr lang="en-US" sz="2400" dirty="0" smtClean="0"/>
              <a:t> : </a:t>
            </a:r>
            <a:r>
              <a:rPr lang="en-US" sz="2400" dirty="0" err="1" smtClean="0"/>
              <a:t>Erlang</a:t>
            </a:r>
            <a:endParaRPr lang="en-US" sz="2400" dirty="0" smtClean="0"/>
          </a:p>
          <a:p>
            <a:r>
              <a:rPr lang="en-US" sz="2400" dirty="0" smtClean="0"/>
              <a:t>1 </a:t>
            </a:r>
            <a:r>
              <a:rPr lang="en-US" sz="2400" dirty="0" err="1" smtClean="0"/>
              <a:t>Erlang</a:t>
            </a:r>
            <a:r>
              <a:rPr lang="en-US" sz="2400" dirty="0" smtClean="0"/>
              <a:t> = rata-rata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panggilan</a:t>
            </a:r>
            <a:r>
              <a:rPr lang="en-US" sz="2400" dirty="0" smtClean="0"/>
              <a:t>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periode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endParaRPr lang="en-US" sz="2400" dirty="0" smtClean="0"/>
          </a:p>
          <a:p>
            <a:r>
              <a:rPr lang="en-US" sz="2400" dirty="0" err="1" smtClean="0"/>
              <a:t>Satuan</a:t>
            </a:r>
            <a:r>
              <a:rPr lang="en-US" sz="2400" dirty="0" smtClean="0"/>
              <a:t> </a:t>
            </a:r>
            <a:r>
              <a:rPr lang="en-US" sz="2400" dirty="0" err="1" smtClean="0"/>
              <a:t>Intensitas</a:t>
            </a:r>
            <a:r>
              <a:rPr lang="en-US" sz="2400" dirty="0" smtClean="0"/>
              <a:t> Traffic yang lain : </a:t>
            </a:r>
            <a:r>
              <a:rPr lang="en-US" sz="2400" b="1" dirty="0" smtClean="0"/>
              <a:t>CCS (hundred Call Second)</a:t>
            </a:r>
          </a:p>
          <a:p>
            <a:r>
              <a:rPr lang="en-US" sz="2400" dirty="0" smtClean="0"/>
              <a:t>1 </a:t>
            </a:r>
            <a:r>
              <a:rPr lang="en-US" sz="2400" dirty="0" err="1" smtClean="0"/>
              <a:t>Erlang</a:t>
            </a:r>
            <a:r>
              <a:rPr lang="en-US" sz="2400" dirty="0" smtClean="0"/>
              <a:t> = 3600 call seconds = 36 CCS</a:t>
            </a:r>
          </a:p>
          <a:p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trafik</a:t>
            </a:r>
            <a:r>
              <a:rPr lang="en-US" sz="2400" dirty="0" smtClean="0"/>
              <a:t> </a:t>
            </a:r>
            <a:r>
              <a:rPr lang="en-US" sz="2400" dirty="0" err="1" smtClean="0"/>
              <a:t>telepon</a:t>
            </a:r>
            <a:r>
              <a:rPr lang="en-US" sz="2400" dirty="0" smtClean="0"/>
              <a:t> </a:t>
            </a:r>
            <a:r>
              <a:rPr lang="en-US" sz="2400" dirty="0" err="1" smtClean="0"/>
              <a:t>padat</a:t>
            </a:r>
            <a:r>
              <a:rPr lang="en-US" sz="2400" dirty="0" smtClean="0"/>
              <a:t>,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kabupaten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dihubungkan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serat</a:t>
            </a:r>
            <a:r>
              <a:rPr lang="en-US" sz="2400" dirty="0" smtClean="0"/>
              <a:t> </a:t>
            </a:r>
            <a:r>
              <a:rPr lang="en-US" sz="2400" dirty="0" err="1" smtClean="0"/>
              <a:t>optik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pun Microwave </a:t>
            </a:r>
            <a:r>
              <a:rPr lang="en-US" sz="2400" dirty="0" err="1" smtClean="0"/>
              <a:t>atau</a:t>
            </a:r>
            <a:r>
              <a:rPr lang="en-US" sz="2400" dirty="0" smtClean="0"/>
              <a:t> yang lain.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Trafik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1240" t="20000" r="18701" b="24983"/>
          <a:stretch>
            <a:fillRect/>
          </a:stretch>
        </p:blipFill>
        <p:spPr bwMode="auto">
          <a:xfrm>
            <a:off x="152681" y="1428736"/>
            <a:ext cx="8848475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Trafik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i="1" dirty="0" err="1" smtClean="0"/>
              <a:t>Jumlah</a:t>
            </a:r>
            <a:r>
              <a:rPr lang="en-US" i="1" dirty="0" smtClean="0"/>
              <a:t> </a:t>
            </a:r>
            <a:r>
              <a:rPr lang="en-US" i="1" dirty="0" err="1" smtClean="0"/>
              <a:t>pemakaian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periode</a:t>
            </a:r>
            <a:r>
              <a:rPr lang="en-US" i="1" dirty="0" smtClean="0"/>
              <a:t> 10 </a:t>
            </a:r>
            <a:r>
              <a:rPr lang="en-US" i="1" dirty="0" err="1" smtClean="0"/>
              <a:t>menit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atas</a:t>
            </a:r>
            <a:r>
              <a:rPr lang="en-US" i="1" dirty="0" smtClean="0"/>
              <a:t> </a:t>
            </a:r>
            <a:r>
              <a:rPr lang="en-US" i="1" dirty="0" err="1" smtClean="0"/>
              <a:t>adalah</a:t>
            </a:r>
            <a:r>
              <a:rPr lang="en-US" i="1" dirty="0" smtClean="0"/>
              <a:t> </a:t>
            </a:r>
            <a:r>
              <a:rPr lang="en-US" i="1" dirty="0" err="1" smtClean="0"/>
              <a:t>sbb</a:t>
            </a:r>
            <a:r>
              <a:rPr lang="en-US" i="1" dirty="0" smtClean="0"/>
              <a:t> :</a:t>
            </a:r>
          </a:p>
          <a:p>
            <a:pPr>
              <a:buNone/>
            </a:pPr>
            <a:r>
              <a:rPr lang="en-US" dirty="0" smtClean="0"/>
              <a:t>Circuit 1 : 		3 + 1 + 2 = 6    </a:t>
            </a:r>
            <a:r>
              <a:rPr lang="en-US" dirty="0" err="1" smtClean="0"/>
              <a:t>menit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Circuit 2 :   	          1,5 + 5 + 1 = 7,5 </a:t>
            </a:r>
            <a:r>
              <a:rPr lang="en-US" dirty="0" err="1" smtClean="0"/>
              <a:t>menit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Circuit 3 : 		    5 + 2,5 = 7,5 </a:t>
            </a:r>
            <a:r>
              <a:rPr lang="en-US" dirty="0" err="1" smtClean="0"/>
              <a:t>menit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Circuit 4 : 	1 + 3,5 + 1,5 + 2 = 8    </a:t>
            </a:r>
            <a:r>
              <a:rPr lang="en-US" dirty="0" err="1" smtClean="0"/>
              <a:t>menit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Circuit 5 :   2 + 2 + 0,5 + 1 + 0,5 = 6    </a:t>
            </a:r>
            <a:r>
              <a:rPr lang="en-US" dirty="0" err="1" smtClean="0"/>
              <a:t>menit</a:t>
            </a:r>
            <a:r>
              <a:rPr lang="en-US" dirty="0" smtClean="0"/>
              <a:t>      +</a:t>
            </a:r>
          </a:p>
          <a:p>
            <a:pPr>
              <a:buNone/>
            </a:pPr>
            <a:r>
              <a:rPr lang="en-US" b="1" dirty="0" err="1" smtClean="0"/>
              <a:t>Jumlah</a:t>
            </a:r>
            <a:r>
              <a:rPr lang="en-US" b="1" dirty="0" smtClean="0"/>
              <a:t> = 			      35    </a:t>
            </a:r>
            <a:r>
              <a:rPr lang="en-US" b="1" dirty="0" err="1" smtClean="0"/>
              <a:t>menit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fr-FR" dirty="0" err="1" smtClean="0"/>
              <a:t>Intensitas</a:t>
            </a:r>
            <a:r>
              <a:rPr lang="fr-FR" dirty="0" smtClean="0"/>
              <a:t> </a:t>
            </a:r>
            <a:r>
              <a:rPr lang="fr-FR" dirty="0" err="1" smtClean="0"/>
              <a:t>Traffic</a:t>
            </a:r>
            <a:r>
              <a:rPr lang="fr-FR" dirty="0" smtClean="0"/>
              <a:t> = 35 / 10 = </a:t>
            </a:r>
            <a:r>
              <a:rPr lang="fr-FR" b="1" dirty="0" smtClean="0"/>
              <a:t>3,5 Erlang</a:t>
            </a:r>
          </a:p>
          <a:p>
            <a:pPr marL="0" indent="0">
              <a:buNone/>
            </a:pPr>
            <a:r>
              <a:rPr lang="sv-SE" dirty="0" smtClean="0"/>
              <a:t>Dengan kata lain : Ada rata-rata 3,5 circuit yang digunakan dalam </a:t>
            </a:r>
            <a:r>
              <a:rPr lang="en-US" dirty="0" err="1" smtClean="0"/>
              <a:t>periode</a:t>
            </a:r>
            <a:r>
              <a:rPr lang="en-US" dirty="0" smtClean="0"/>
              <a:t> 10 </a:t>
            </a:r>
            <a:r>
              <a:rPr lang="en-US" dirty="0" err="1" smtClean="0"/>
              <a:t>menit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00100" y="3857628"/>
            <a:ext cx="59293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490</TotalTime>
  <Words>960</Words>
  <Application>Microsoft Office PowerPoint</Application>
  <PresentationFormat>On-screen Show (4:3)</PresentationFormat>
  <Paragraphs>127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Equity</vt:lpstr>
      <vt:lpstr>QUIZ  2:</vt:lpstr>
      <vt:lpstr>APLIKASI KOMUNIKASI</vt:lpstr>
      <vt:lpstr>Aplikasi Komunikasi</vt:lpstr>
      <vt:lpstr>Radio Broadcast</vt:lpstr>
      <vt:lpstr>Slide 5</vt:lpstr>
      <vt:lpstr>Radio Dua Arah</vt:lpstr>
      <vt:lpstr>Telepon</vt:lpstr>
      <vt:lpstr>Trafik Telepon</vt:lpstr>
      <vt:lpstr>Trafik Telepon</vt:lpstr>
      <vt:lpstr>Persamaan Intensitas Trafik</vt:lpstr>
      <vt:lpstr>Persamaan Intensitas Trafik</vt:lpstr>
      <vt:lpstr>Contoh </vt:lpstr>
      <vt:lpstr>Congestion</vt:lpstr>
      <vt:lpstr>Grade of Service </vt:lpstr>
      <vt:lpstr>Telepon Selluler</vt:lpstr>
      <vt:lpstr>Cell</vt:lpstr>
      <vt:lpstr>Komponen Pembentuk Sistim Seluler </vt:lpstr>
      <vt:lpstr>Transmisi Informasi Seluler</vt:lpstr>
      <vt:lpstr>Perkembangan Komunikasi Selular</vt:lpstr>
      <vt:lpstr>Slide 20</vt:lpstr>
      <vt:lpstr>Pager</vt:lpstr>
      <vt:lpstr>Komunikasi Data Sambungan Satelit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KOMUNIKASI</dc:title>
  <dc:creator>Martin Wahyunus</dc:creator>
  <cp:lastModifiedBy>Martin Wahyunus</cp:lastModifiedBy>
  <cp:revision>30</cp:revision>
  <dcterms:created xsi:type="dcterms:W3CDTF">2010-03-28T23:53:52Z</dcterms:created>
  <dcterms:modified xsi:type="dcterms:W3CDTF">2010-04-04T02:16:51Z</dcterms:modified>
</cp:coreProperties>
</file>