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61" r:id="rId4"/>
    <p:sldId id="257" r:id="rId5"/>
    <p:sldId id="263" r:id="rId6"/>
    <p:sldId id="259" r:id="rId7"/>
    <p:sldId id="260" r:id="rId8"/>
    <p:sldId id="262" r:id="rId9"/>
    <p:sldId id="264" r:id="rId10"/>
    <p:sldId id="265" r:id="rId11"/>
    <p:sldId id="266" r:id="rId12"/>
    <p:sldId id="267" r:id="rId13"/>
    <p:sldId id="268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BC3C6-7616-4E2C-9AB7-A47730A5BC1B}" type="datetimeFigureOut">
              <a:rPr lang="en-US" smtClean="0"/>
              <a:t>4/10/2010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60A05-E374-4B50-82EF-E332AFA2BA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5EC9-8F1B-42FF-979D-AAB720FB7B76}" type="datetime11">
              <a:rPr lang="en-US" smtClean="0"/>
              <a:t>16:08:36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A0AC-874A-428B-BA7F-15F420D80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E26E-D1D3-4064-B50B-9028419BBC4E}" type="datetime11">
              <a:rPr lang="en-US" smtClean="0"/>
              <a:t>16:08:36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A0AC-874A-428B-BA7F-15F420D80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7AE8-B2E8-4028-B206-28A468538F3F}" type="datetime11">
              <a:rPr lang="en-US" smtClean="0"/>
              <a:t>16:08:36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A0AC-874A-428B-BA7F-15F420D80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BE15F-EFF0-411B-ABAE-3F14033C0635}" type="datetime11">
              <a:rPr lang="en-US" smtClean="0"/>
              <a:t>16:08:36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A0AC-874A-428B-BA7F-15F420D80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9F42-EBC8-45D3-B438-A850602DC176}" type="datetime11">
              <a:rPr lang="en-US" smtClean="0"/>
              <a:t>16:08:36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A0AC-874A-428B-BA7F-15F420D80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E414-92F6-48AB-8255-29480EE69784}" type="datetime11">
              <a:rPr lang="en-US" smtClean="0"/>
              <a:t>16:08:36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A0AC-874A-428B-BA7F-15F420D80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4817D-9030-4EA9-8E0B-2373A94BB4E2}" type="datetime11">
              <a:rPr lang="en-US" smtClean="0"/>
              <a:t>16:08:36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A0AC-874A-428B-BA7F-15F420D80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9488-7D52-46D7-9A22-8936C707E6F6}" type="datetime11">
              <a:rPr lang="en-US" smtClean="0"/>
              <a:t>16:08:36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A0AC-874A-428B-BA7F-15F420D80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7B60-B6B6-4FB8-91FF-56A4B7EBA862}" type="datetime11">
              <a:rPr lang="en-US" smtClean="0"/>
              <a:t>16:08:36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A0AC-874A-428B-BA7F-15F420D80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59A0-15EB-4FE9-8579-658F6E287725}" type="datetime11">
              <a:rPr lang="en-US" smtClean="0"/>
              <a:t>16:08:36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A0AC-874A-428B-BA7F-15F420D80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2109-E853-4B98-89C0-2269CF62DE4D}" type="datetime11">
              <a:rPr lang="en-US" smtClean="0"/>
              <a:t>16:08:36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AA0AC-874A-428B-BA7F-15F420D80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0CDCC-188E-4FA6-80B6-270E2EDA221C}" type="datetime11">
              <a:rPr lang="en-US" smtClean="0"/>
              <a:t>16:08:36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AA0AC-874A-428B-BA7F-15F420D80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ARSITEKTUR DAN PROTOKOL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8E7A-ABBA-4211-B614-FE9BE84991A1}" type="datetime11">
              <a:rPr lang="en-US" smtClean="0"/>
              <a:t>16:19:25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MODEL OSI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 err="1" smtClean="0"/>
              <a:t>Sebuah</a:t>
            </a:r>
            <a:r>
              <a:rPr lang="en-US" altLang="en-US" dirty="0" smtClean="0"/>
              <a:t> model </a:t>
            </a:r>
            <a:r>
              <a:rPr lang="en-US" altLang="en-US" dirty="0" err="1" smtClean="0"/>
              <a:t>lapisan</a:t>
            </a:r>
            <a:endParaRPr lang="en-US" altLang="en-US" dirty="0" smtClean="0"/>
          </a:p>
          <a:p>
            <a:r>
              <a:rPr lang="en-US" altLang="en-US" dirty="0" err="1" smtClean="0"/>
              <a:t>Setiap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lapisan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merupakan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satuan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fungsi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komunikasi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dibutuhkan</a:t>
            </a:r>
            <a:endParaRPr lang="en-US" altLang="en-US" dirty="0" smtClean="0"/>
          </a:p>
          <a:p>
            <a:r>
              <a:rPr lang="en-US" altLang="en-US" dirty="0" err="1" smtClean="0"/>
              <a:t>Setiap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lapisan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bersandar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lapisan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bawahnya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melaksanakan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fungsi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lebih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primitif</a:t>
            </a:r>
            <a:endParaRPr lang="en-US" altLang="en-US" dirty="0" smtClean="0"/>
          </a:p>
          <a:p>
            <a:r>
              <a:rPr lang="en-US" altLang="en-US" dirty="0" err="1" smtClean="0"/>
              <a:t>Setiap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lapisan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melayani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lapisan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atasnya</a:t>
            </a:r>
            <a:endParaRPr lang="en-US" altLang="en-US" dirty="0" smtClean="0"/>
          </a:p>
          <a:p>
            <a:r>
              <a:rPr lang="en-US" altLang="en-US" dirty="0" err="1" smtClean="0"/>
              <a:t>Perubahan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sebuah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lapisan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tidak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membutuhkan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perubahan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lapisan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lainnya</a:t>
            </a: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FC41-9637-4242-A804-98610CBAA620}" type="datetime11">
              <a:rPr lang="en-US" smtClean="0"/>
              <a:t>17:00:29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be 10"/>
          <p:cNvSpPr/>
          <p:nvPr/>
        </p:nvSpPr>
        <p:spPr>
          <a:xfrm>
            <a:off x="5143504" y="5429264"/>
            <a:ext cx="3643338" cy="1000132"/>
          </a:xfrm>
          <a:prstGeom prst="cube">
            <a:avLst>
              <a:gd name="adj" fmla="val 16375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PHYSICAL</a:t>
            </a:r>
            <a:endParaRPr lang="en-US" sz="3600" dirty="0"/>
          </a:p>
        </p:txBody>
      </p:sp>
      <p:sp>
        <p:nvSpPr>
          <p:cNvPr id="10" name="Cube 9"/>
          <p:cNvSpPr/>
          <p:nvPr/>
        </p:nvSpPr>
        <p:spPr>
          <a:xfrm>
            <a:off x="5143504" y="4643446"/>
            <a:ext cx="3643338" cy="1000132"/>
          </a:xfrm>
          <a:prstGeom prst="cube">
            <a:avLst>
              <a:gd name="adj" fmla="val 16375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DATA LINK</a:t>
            </a:r>
            <a:endParaRPr lang="en-US" sz="3600" dirty="0"/>
          </a:p>
        </p:txBody>
      </p:sp>
      <p:sp>
        <p:nvSpPr>
          <p:cNvPr id="9" name="Cube 8"/>
          <p:cNvSpPr/>
          <p:nvPr/>
        </p:nvSpPr>
        <p:spPr>
          <a:xfrm>
            <a:off x="5143504" y="3786190"/>
            <a:ext cx="3643338" cy="1000132"/>
          </a:xfrm>
          <a:prstGeom prst="cube">
            <a:avLst>
              <a:gd name="adj" fmla="val 16375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NETWORK</a:t>
            </a:r>
            <a:endParaRPr lang="en-US" sz="3600" dirty="0"/>
          </a:p>
        </p:txBody>
      </p:sp>
      <p:sp>
        <p:nvSpPr>
          <p:cNvPr id="8" name="Cube 7"/>
          <p:cNvSpPr/>
          <p:nvPr/>
        </p:nvSpPr>
        <p:spPr>
          <a:xfrm>
            <a:off x="5143504" y="3000372"/>
            <a:ext cx="3643338" cy="1000132"/>
          </a:xfrm>
          <a:prstGeom prst="cube">
            <a:avLst>
              <a:gd name="adj" fmla="val 16375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TRANSPORT</a:t>
            </a:r>
            <a:endParaRPr lang="en-US" sz="3600" dirty="0"/>
          </a:p>
        </p:txBody>
      </p:sp>
      <p:sp>
        <p:nvSpPr>
          <p:cNvPr id="7" name="Cube 6"/>
          <p:cNvSpPr/>
          <p:nvPr/>
        </p:nvSpPr>
        <p:spPr>
          <a:xfrm>
            <a:off x="5143504" y="2143116"/>
            <a:ext cx="3643338" cy="1000132"/>
          </a:xfrm>
          <a:prstGeom prst="cube">
            <a:avLst>
              <a:gd name="adj" fmla="val 16375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SESSION</a:t>
            </a:r>
            <a:endParaRPr lang="en-US" sz="3600" dirty="0"/>
          </a:p>
        </p:txBody>
      </p:sp>
      <p:sp>
        <p:nvSpPr>
          <p:cNvPr id="6" name="Cube 5"/>
          <p:cNvSpPr/>
          <p:nvPr/>
        </p:nvSpPr>
        <p:spPr>
          <a:xfrm>
            <a:off x="5143504" y="1285860"/>
            <a:ext cx="3643338" cy="1000132"/>
          </a:xfrm>
          <a:prstGeom prst="cube">
            <a:avLst>
              <a:gd name="adj" fmla="val 16375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PRESENTATION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b="1" dirty="0" smtClean="0"/>
              <a:t>LAPISAN OSI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4257676" cy="4697427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APPLICATION</a:t>
            </a:r>
          </a:p>
          <a:p>
            <a:pPr marL="0" indent="0">
              <a:buNone/>
            </a:pP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OSI </a:t>
            </a:r>
            <a:r>
              <a:rPr lang="en-US" dirty="0" err="1" smtClean="0"/>
              <a:t>bagi</a:t>
            </a:r>
            <a:r>
              <a:rPr lang="en-US" dirty="0" smtClean="0"/>
              <a:t> program </a:t>
            </a:r>
            <a:r>
              <a:rPr lang="en-US" dirty="0" err="1" smtClean="0"/>
              <a:t>aplikasi</a:t>
            </a:r>
            <a:r>
              <a:rPr lang="en-US" dirty="0" smtClean="0"/>
              <a:t>,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yang </a:t>
            </a:r>
            <a:r>
              <a:rPr lang="en-US" dirty="0" err="1" smtClean="0"/>
              <a:t>didistribusikan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 b="8633"/>
          <a:stretch>
            <a:fillRect/>
          </a:stretch>
        </p:blipFill>
        <p:spPr bwMode="auto">
          <a:xfrm>
            <a:off x="9488550" y="0"/>
            <a:ext cx="40846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ube 4"/>
          <p:cNvSpPr/>
          <p:nvPr/>
        </p:nvSpPr>
        <p:spPr>
          <a:xfrm>
            <a:off x="5143504" y="428604"/>
            <a:ext cx="3643338" cy="1000132"/>
          </a:xfrm>
          <a:prstGeom prst="cube">
            <a:avLst>
              <a:gd name="adj" fmla="val 16375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APPLICATION</a:t>
            </a:r>
            <a:endParaRPr lang="en-US" sz="36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8596" y="1428736"/>
            <a:ext cx="4257676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Menentukan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format data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dipindah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menentukan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syntax,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modifikasi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seleksi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subsequent.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kompresi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enkripsi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28596" y="1428736"/>
            <a:ext cx="4257676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 smtClean="0"/>
              <a:t>SESS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Mengontrol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dialog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diantara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aplikasi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ujung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28596" y="1428736"/>
            <a:ext cx="4257676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 smtClean="0"/>
              <a:t>TRANSPORT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Menyediakan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mekanisme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perubahan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diantara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ujung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Menjamin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bahwa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yang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dikirim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bebas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kesalahan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terduplikasi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hilang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28596" y="1517655"/>
            <a:ext cx="4257676" cy="46974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 smtClean="0"/>
              <a:t>NETWORK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Menyediakan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Transfer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informasi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diantara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ujung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berdialog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jaringan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menentukan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alamat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tujuan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meminta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fasilitas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jaringan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tertentu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prioritas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28596" y="1500174"/>
            <a:ext cx="4257676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 smtClean="0"/>
              <a:t>DATA LINK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Mengupayakan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agar link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fisik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cukup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baik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menyediakan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fasilitas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pengaktifan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pertahanan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nonaktif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28596" y="1500174"/>
            <a:ext cx="4257676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 smtClean="0"/>
              <a:t>PHYSICAL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Mencakup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physical interface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diantara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peralatan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aturan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bit-bit yang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dilewatkan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1306-8D02-4727-B681-66994F0CEBF9}" type="datetime11">
              <a:rPr lang="en-US" smtClean="0"/>
              <a:t>17:03:17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66670" y="6667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66670" y="6667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66670" y="6667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66670" y="6667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66670" y="6667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8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66670" y="6667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8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66670" y="6667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0" grpId="0" animBg="1"/>
      <p:bldP spid="10" grpId="1" animBg="1"/>
      <p:bldP spid="9" grpId="0" animBg="1"/>
      <p:bldP spid="9" grpId="1" animBg="1"/>
      <p:bldP spid="8" grpId="0" animBg="1"/>
      <p:bldP spid="8" grpId="1" animBg="1"/>
      <p:bldP spid="7" grpId="0" animBg="1"/>
      <p:bldP spid="7" grpId="1" animBg="1"/>
      <p:bldP spid="6" grpId="0" animBg="1"/>
      <p:bldP spid="6" grpId="1" animBg="1"/>
      <p:bldP spid="3" grpId="0" build="p"/>
      <p:bldP spid="3" grpId="1" uiExpand="1" build="p"/>
      <p:bldP spid="5" grpId="0" animBg="1"/>
      <p:bldP spid="5" grpId="1" animBg="1"/>
      <p:bldP spid="13" grpId="0" uiExpand="1" build="p"/>
      <p:bldP spid="13" grpId="1" uiExpand="1" build="p"/>
      <p:bldP spid="14" grpId="0" build="p"/>
      <p:bldP spid="14" grpId="1" build="p"/>
      <p:bldP spid="15" grpId="0" build="p"/>
      <p:bldP spid="15" grpId="1" build="p"/>
      <p:bldP spid="16" grpId="0" build="p"/>
      <p:bldP spid="16" grpId="1" build="p"/>
      <p:bldP spid="17" grpId="0" uiExpand="1" build="p"/>
      <p:bldP spid="17" grpId="1" build="p"/>
      <p:bldP spid="18" grpId="0" uiExpand="1" build="p"/>
      <p:bldP spid="18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LINGKUNGAN OSI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 b="5069"/>
          <a:stretch>
            <a:fillRect/>
          </a:stretch>
        </p:blipFill>
        <p:spPr bwMode="auto">
          <a:xfrm>
            <a:off x="685800" y="1216651"/>
            <a:ext cx="7743852" cy="555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9E2ED-14CA-4755-8D13-FC757F4473A5}" type="datetime11">
              <a:rPr lang="en-US" smtClean="0"/>
              <a:t>17:20:31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ELEMEN STANDARISASI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dirty="0" err="1" smtClean="0"/>
              <a:t>Spesifikasi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Protokol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err="1" smtClean="0"/>
              <a:t>Digunakan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diantara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lapisan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sama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dua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sistem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err="1" smtClean="0"/>
              <a:t>Dapat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melibatkan</a:t>
            </a:r>
            <a:r>
              <a:rPr lang="en-US" altLang="en-US" dirty="0" smtClean="0"/>
              <a:t> OS yang </a:t>
            </a:r>
            <a:r>
              <a:rPr lang="en-US" altLang="en-US" dirty="0" err="1" smtClean="0"/>
              <a:t>berbeda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err="1" smtClean="0"/>
              <a:t>Spesifikasi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protokol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harus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persis</a:t>
            </a:r>
            <a:endParaRPr lang="en-US" altLang="en-US" dirty="0" smtClean="0"/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Format of data units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Semantics of all fields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allowable sequence of PCUs</a:t>
            </a:r>
          </a:p>
          <a:p>
            <a:pPr>
              <a:lnSpc>
                <a:spcPct val="90000"/>
              </a:lnSpc>
            </a:pPr>
            <a:r>
              <a:rPr lang="en-US" altLang="en-US" dirty="0" err="1" smtClean="0"/>
              <a:t>Definisi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Pelayanan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err="1" smtClean="0"/>
              <a:t>Deskripsi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fugsional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tentang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apa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disediakan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err="1" smtClean="0"/>
              <a:t>Pengalamatan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Referenced by SAPs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0026-B47E-4F5C-B478-1B391148AF0A}" type="datetime11">
              <a:rPr lang="en-US" smtClean="0"/>
              <a:t>17:21:28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PROTOKOL ARSITEKTUR TCP/IP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err="1" smtClean="0"/>
              <a:t>Dibangun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oleh</a:t>
            </a:r>
            <a:r>
              <a:rPr lang="en-US" altLang="en-US" i="1" dirty="0" smtClean="0"/>
              <a:t> US Defense Advanced Research Project Agency</a:t>
            </a:r>
            <a:r>
              <a:rPr lang="en-US" altLang="en-US" dirty="0" smtClean="0"/>
              <a:t> (DARPA)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packet switched network </a:t>
            </a:r>
            <a:r>
              <a:rPr lang="en-US" altLang="en-US" dirty="0" smtClean="0"/>
              <a:t>(ARPANET)</a:t>
            </a:r>
          </a:p>
          <a:p>
            <a:r>
              <a:rPr lang="en-US" altLang="en-US" dirty="0" err="1" smtClean="0"/>
              <a:t>Digunakan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oleh</a:t>
            </a:r>
            <a:r>
              <a:rPr lang="en-US" altLang="en-US" dirty="0" smtClean="0"/>
              <a:t> global Internet</a:t>
            </a:r>
          </a:p>
          <a:p>
            <a:r>
              <a:rPr lang="en-US" altLang="en-US" dirty="0" err="1" smtClean="0"/>
              <a:t>Tidak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ada</a:t>
            </a:r>
            <a:r>
              <a:rPr lang="en-US" altLang="en-US" dirty="0" smtClean="0"/>
              <a:t> official model </a:t>
            </a:r>
            <a:r>
              <a:rPr lang="en-US" altLang="en-US" dirty="0" err="1" smtClean="0"/>
              <a:t>tapi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digunakan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smtClean="0"/>
              <a:t>Application layer</a:t>
            </a:r>
          </a:p>
          <a:p>
            <a:pPr lvl="1"/>
            <a:r>
              <a:rPr lang="en-US" altLang="en-US" dirty="0" smtClean="0"/>
              <a:t>Host to host or transport layer</a:t>
            </a:r>
          </a:p>
          <a:p>
            <a:pPr lvl="1"/>
            <a:r>
              <a:rPr lang="en-US" altLang="en-US" dirty="0" smtClean="0"/>
              <a:t>Internet layer</a:t>
            </a:r>
          </a:p>
          <a:p>
            <a:pPr lvl="1"/>
            <a:r>
              <a:rPr lang="en-US" altLang="en-US" dirty="0" smtClean="0"/>
              <a:t>Network access layer</a:t>
            </a:r>
          </a:p>
          <a:p>
            <a:pPr lvl="1"/>
            <a:r>
              <a:rPr lang="en-US" altLang="en-US" dirty="0" smtClean="0"/>
              <a:t>Physical layer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6E88-BE63-45E1-B29D-AB660C891300}" type="datetime11">
              <a:rPr lang="en-US" smtClean="0"/>
              <a:t>17:26:24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b="1" dirty="0" smtClean="0"/>
              <a:t>LAPISAN TCP/IP</a:t>
            </a:r>
            <a:endParaRPr lang="en-US" b="1" dirty="0"/>
          </a:p>
        </p:txBody>
      </p:sp>
      <p:sp>
        <p:nvSpPr>
          <p:cNvPr id="5" name="Cube 4"/>
          <p:cNvSpPr/>
          <p:nvPr/>
        </p:nvSpPr>
        <p:spPr>
          <a:xfrm>
            <a:off x="5143504" y="3786190"/>
            <a:ext cx="3643338" cy="1000132"/>
          </a:xfrm>
          <a:prstGeom prst="cube">
            <a:avLst>
              <a:gd name="adj" fmla="val 16375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PHYSICAL</a:t>
            </a:r>
            <a:endParaRPr lang="en-US" sz="3600" dirty="0"/>
          </a:p>
        </p:txBody>
      </p:sp>
      <p:sp>
        <p:nvSpPr>
          <p:cNvPr id="6" name="Cube 5"/>
          <p:cNvSpPr/>
          <p:nvPr/>
        </p:nvSpPr>
        <p:spPr>
          <a:xfrm>
            <a:off x="5143504" y="3000372"/>
            <a:ext cx="3643338" cy="1000132"/>
          </a:xfrm>
          <a:prstGeom prst="cube">
            <a:avLst>
              <a:gd name="adj" fmla="val 16375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NETWORK ACCES</a:t>
            </a:r>
            <a:endParaRPr lang="en-US" sz="3600" dirty="0"/>
          </a:p>
        </p:txBody>
      </p:sp>
      <p:sp>
        <p:nvSpPr>
          <p:cNvPr id="7" name="Cube 6"/>
          <p:cNvSpPr/>
          <p:nvPr/>
        </p:nvSpPr>
        <p:spPr>
          <a:xfrm>
            <a:off x="5143504" y="2143116"/>
            <a:ext cx="3643338" cy="1000132"/>
          </a:xfrm>
          <a:prstGeom prst="cube">
            <a:avLst>
              <a:gd name="adj" fmla="val 16375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INTERNET</a:t>
            </a:r>
            <a:endParaRPr lang="en-US" sz="3600" dirty="0"/>
          </a:p>
        </p:txBody>
      </p:sp>
      <p:sp>
        <p:nvSpPr>
          <p:cNvPr id="8" name="Cube 7"/>
          <p:cNvSpPr/>
          <p:nvPr/>
        </p:nvSpPr>
        <p:spPr>
          <a:xfrm>
            <a:off x="5143504" y="1285860"/>
            <a:ext cx="3643338" cy="1000132"/>
          </a:xfrm>
          <a:prstGeom prst="cube">
            <a:avLst>
              <a:gd name="adj" fmla="val 16375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TRANSPORT</a:t>
            </a:r>
            <a:endParaRPr lang="en-US" sz="3600" dirty="0"/>
          </a:p>
        </p:txBody>
      </p:sp>
      <p:sp>
        <p:nvSpPr>
          <p:cNvPr id="9" name="Cube 8"/>
          <p:cNvSpPr/>
          <p:nvPr/>
        </p:nvSpPr>
        <p:spPr>
          <a:xfrm>
            <a:off x="5143504" y="428604"/>
            <a:ext cx="3643338" cy="1000132"/>
          </a:xfrm>
          <a:prstGeom prst="cube">
            <a:avLst>
              <a:gd name="adj" fmla="val 16375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APPLICATION</a:t>
            </a:r>
            <a:endParaRPr lang="en-US" sz="36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28596" y="1500174"/>
            <a:ext cx="4257676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 smtClean="0"/>
              <a:t>APPLICATION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/>
              <a:t>Menyediakan</a:t>
            </a:r>
            <a:r>
              <a:rPr lang="en-US" sz="3200" dirty="0" smtClean="0"/>
              <a:t> </a:t>
            </a:r>
            <a:r>
              <a:rPr lang="en-US" sz="3200" dirty="0" err="1" smtClean="0"/>
              <a:t>komunikasi</a:t>
            </a:r>
            <a:r>
              <a:rPr lang="en-US" sz="3200" dirty="0" smtClean="0"/>
              <a:t> </a:t>
            </a:r>
            <a:r>
              <a:rPr lang="en-US" sz="3200" dirty="0" err="1" smtClean="0"/>
              <a:t>diantara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aplikasi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host-host </a:t>
            </a:r>
            <a:r>
              <a:rPr lang="en-US" sz="3200" dirty="0" err="1" smtClean="0"/>
              <a:t>terpisah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28596" y="1500174"/>
            <a:ext cx="4257676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 smtClean="0"/>
              <a:t>TRANSPORT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/>
              <a:t>Menyediakan</a:t>
            </a:r>
            <a:r>
              <a:rPr lang="en-US" sz="3200" dirty="0" smtClean="0"/>
              <a:t> </a:t>
            </a:r>
            <a:r>
              <a:rPr lang="en-US" sz="3200" dirty="0" err="1" smtClean="0"/>
              <a:t>layanan</a:t>
            </a:r>
            <a:r>
              <a:rPr lang="en-US" sz="3200" dirty="0" smtClean="0"/>
              <a:t> transfer data </a:t>
            </a:r>
            <a:r>
              <a:rPr lang="en-US" sz="3200" dirty="0" err="1" smtClean="0"/>
              <a:t>ujung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ujung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Meliputi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mekanisme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keandalan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menyembunyikan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detail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jaringan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mendasari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28596" y="1500174"/>
            <a:ext cx="4257676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 smtClean="0"/>
              <a:t>INTERNET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/>
              <a:t>Berkaitan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routing data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host </a:t>
            </a:r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melewati</a:t>
            </a:r>
            <a:r>
              <a:rPr lang="en-US" sz="3200" dirty="0" smtClean="0"/>
              <a:t> </a:t>
            </a:r>
            <a:r>
              <a:rPr lang="en-US" sz="3200" dirty="0" err="1" smtClean="0"/>
              <a:t>jaringan</a:t>
            </a:r>
            <a:r>
              <a:rPr lang="en-US" sz="3200" dirty="0" smtClean="0"/>
              <a:t> </a:t>
            </a:r>
            <a:r>
              <a:rPr lang="en-US" sz="3200" dirty="0" err="1" smtClean="0"/>
              <a:t>melalui</a:t>
            </a:r>
            <a:r>
              <a:rPr lang="en-US" sz="3200" dirty="0" smtClean="0"/>
              <a:t> router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8596" y="1500174"/>
            <a:ext cx="4257676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 smtClean="0"/>
              <a:t>NETWORK ACCES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/>
              <a:t>Berkaitan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logical interface </a:t>
            </a:r>
            <a:r>
              <a:rPr lang="en-US" sz="3200" dirty="0" err="1" smtClean="0"/>
              <a:t>diantara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ujung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jaringan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28596" y="1500174"/>
            <a:ext cx="4257676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 smtClean="0"/>
              <a:t>PHYSICAL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/>
              <a:t>Menentukan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karakteristik-karateristik</a:t>
            </a:r>
            <a:r>
              <a:rPr lang="en-US" sz="3200" dirty="0" smtClean="0"/>
              <a:t> media </a:t>
            </a:r>
            <a:r>
              <a:rPr lang="en-US" sz="3200" dirty="0" err="1" smtClean="0"/>
              <a:t>transmisi</a:t>
            </a:r>
            <a:r>
              <a:rPr lang="en-US" sz="3200" dirty="0" smtClean="0"/>
              <a:t>, rata-rata </a:t>
            </a:r>
            <a:r>
              <a:rPr lang="en-US" sz="3200" dirty="0" err="1" smtClean="0"/>
              <a:t>pensinyalan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skema</a:t>
            </a:r>
            <a:r>
              <a:rPr lang="en-US" sz="3200" dirty="0" smtClean="0"/>
              <a:t> </a:t>
            </a:r>
            <a:r>
              <a:rPr lang="en-US" sz="3200" dirty="0" err="1" smtClean="0"/>
              <a:t>pengkodean</a:t>
            </a:r>
            <a:r>
              <a:rPr lang="en-US" sz="3200" dirty="0" smtClean="0"/>
              <a:t> </a:t>
            </a:r>
            <a:r>
              <a:rPr lang="en-US" sz="3200" dirty="0" err="1" smtClean="0"/>
              <a:t>sinyal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F16A-A1F9-4772-8334-C0CE064D345E}" type="datetime11">
              <a:rPr lang="en-US" smtClean="0"/>
              <a:t>17:31:22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66670" y="6667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66670" y="6667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66670" y="6667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66670" y="6667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66670" y="6667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build="p"/>
      <p:bldP spid="10" grpId="1" build="p"/>
      <p:bldP spid="11" grpId="0" build="p"/>
      <p:bldP spid="11" grpId="1" build="p"/>
      <p:bldP spid="12" grpId="0" build="p"/>
      <p:bldP spid="12" grpId="1" build="p"/>
      <p:bldP spid="13" grpId="0" build="p"/>
      <p:bldP spid="13" grpId="1" build="p"/>
      <p:bldP spid="14" grpId="0" build="p"/>
      <p:bldP spid="14" grpI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472518" cy="528641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GB" sz="2800" dirty="0" err="1" smtClean="0"/>
              <a:t>Lapisan</a:t>
            </a:r>
            <a:r>
              <a:rPr lang="en-GB" sz="2800" dirty="0" smtClean="0"/>
              <a:t> transport </a:t>
            </a:r>
            <a:r>
              <a:rPr lang="en-GB" sz="2800" dirty="0" err="1" smtClean="0"/>
              <a:t>biasanya</a:t>
            </a:r>
            <a:r>
              <a:rPr lang="en-GB" sz="2800" dirty="0" smtClean="0"/>
              <a:t> </a:t>
            </a:r>
            <a:r>
              <a:rPr lang="en-GB" sz="2800" i="1" dirty="0" smtClean="0"/>
              <a:t>Transmission Control Protocol</a:t>
            </a:r>
          </a:p>
          <a:p>
            <a:pPr lvl="1">
              <a:lnSpc>
                <a:spcPct val="90000"/>
              </a:lnSpc>
            </a:pPr>
            <a:r>
              <a:rPr lang="en-GB" sz="2400" dirty="0" err="1" smtClean="0"/>
              <a:t>Koneksi</a:t>
            </a:r>
            <a:r>
              <a:rPr lang="en-GB" sz="2400" dirty="0" smtClean="0"/>
              <a:t> yang </a:t>
            </a:r>
            <a:r>
              <a:rPr lang="en-GB" sz="2400" dirty="0" err="1" smtClean="0"/>
              <a:t>dapat</a:t>
            </a:r>
            <a:r>
              <a:rPr lang="en-GB" sz="2400" dirty="0" smtClean="0"/>
              <a:t> </a:t>
            </a:r>
            <a:r>
              <a:rPr lang="en-GB" sz="2400" dirty="0" err="1" smtClean="0"/>
              <a:t>dipercaya</a:t>
            </a: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Connection-Oriented</a:t>
            </a:r>
          </a:p>
          <a:p>
            <a:pPr lvl="1">
              <a:lnSpc>
                <a:spcPct val="90000"/>
              </a:lnSpc>
            </a:pPr>
            <a:r>
              <a:rPr lang="en-GB" sz="2400" dirty="0" err="1" smtClean="0"/>
              <a:t>Asosiasi</a:t>
            </a:r>
            <a:r>
              <a:rPr lang="en-GB" sz="2400" dirty="0" smtClean="0"/>
              <a:t> logic </a:t>
            </a:r>
            <a:r>
              <a:rPr lang="en-GB" sz="2400" dirty="0" err="1" smtClean="0"/>
              <a:t>temporer</a:t>
            </a:r>
            <a:r>
              <a:rPr lang="en-GB" sz="2400" dirty="0" smtClean="0"/>
              <a:t> </a:t>
            </a:r>
            <a:r>
              <a:rPr lang="en-GB" sz="2400" dirty="0" err="1" smtClean="0"/>
              <a:t>diantara</a:t>
            </a:r>
            <a:r>
              <a:rPr lang="en-GB" sz="2400" dirty="0" smtClean="0"/>
              <a:t> </a:t>
            </a:r>
            <a:r>
              <a:rPr lang="en-GB" sz="2400" dirty="0" err="1" smtClean="0"/>
              <a:t>entitas</a:t>
            </a:r>
            <a:r>
              <a:rPr lang="en-GB" sz="2400" dirty="0" smtClean="0"/>
              <a:t> </a:t>
            </a:r>
            <a:r>
              <a:rPr lang="en-GB" sz="2400" dirty="0" err="1" smtClean="0"/>
              <a:t>dalam</a:t>
            </a:r>
            <a:r>
              <a:rPr lang="en-GB" sz="2400" dirty="0" smtClean="0"/>
              <a:t> </a:t>
            </a:r>
            <a:r>
              <a:rPr lang="en-GB" sz="2400" dirty="0" err="1" smtClean="0"/>
              <a:t>sistem</a:t>
            </a:r>
            <a:r>
              <a:rPr lang="en-GB" sz="2400" dirty="0" smtClean="0"/>
              <a:t> </a:t>
            </a:r>
            <a:r>
              <a:rPr lang="en-GB" sz="2400" dirty="0" err="1" smtClean="0"/>
              <a:t>berbeda</a:t>
            </a: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TCP PDU </a:t>
            </a:r>
          </a:p>
          <a:p>
            <a:pPr lvl="1">
              <a:lnSpc>
                <a:spcPct val="90000"/>
              </a:lnSpc>
            </a:pPr>
            <a:r>
              <a:rPr lang="en-GB" sz="2400" dirty="0" err="1" smtClean="0"/>
              <a:t>Disebut</a:t>
            </a:r>
            <a:r>
              <a:rPr lang="en-GB" sz="2400" dirty="0" smtClean="0"/>
              <a:t> TCP segment</a:t>
            </a:r>
          </a:p>
          <a:p>
            <a:pPr lvl="1">
              <a:lnSpc>
                <a:spcPct val="90000"/>
              </a:lnSpc>
            </a:pPr>
            <a:r>
              <a:rPr lang="en-GB" sz="2400" dirty="0" err="1" smtClean="0"/>
              <a:t>Termasuk</a:t>
            </a:r>
            <a:r>
              <a:rPr lang="en-GB" sz="2400" dirty="0" smtClean="0"/>
              <a:t> port </a:t>
            </a:r>
            <a:r>
              <a:rPr lang="en-GB" sz="2400" dirty="0" err="1" smtClean="0"/>
              <a:t>sumber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tujuan</a:t>
            </a:r>
            <a:r>
              <a:rPr lang="en-GB" sz="2400" dirty="0" smtClean="0"/>
              <a:t> (c.f. SAP)</a:t>
            </a:r>
          </a:p>
          <a:p>
            <a:pPr lvl="2">
              <a:lnSpc>
                <a:spcPct val="90000"/>
              </a:lnSpc>
            </a:pPr>
            <a:r>
              <a:rPr lang="en-GB" sz="2000" dirty="0" err="1" smtClean="0"/>
              <a:t>Identifikasi</a:t>
            </a:r>
            <a:r>
              <a:rPr lang="en-GB" sz="2000" dirty="0" smtClean="0"/>
              <a:t>  </a:t>
            </a:r>
            <a:r>
              <a:rPr lang="en-GB" sz="2000" dirty="0" err="1" smtClean="0"/>
              <a:t>pengguna</a:t>
            </a:r>
            <a:r>
              <a:rPr lang="en-GB" sz="2000" dirty="0" smtClean="0"/>
              <a:t> yang </a:t>
            </a:r>
            <a:r>
              <a:rPr lang="en-GB" sz="2000" dirty="0" err="1" smtClean="0"/>
              <a:t>aktif</a:t>
            </a:r>
            <a:r>
              <a:rPr lang="en-GB" sz="2000" dirty="0" smtClean="0"/>
              <a:t> (</a:t>
            </a:r>
            <a:r>
              <a:rPr lang="en-GB" sz="2000" dirty="0" err="1" smtClean="0"/>
              <a:t>aplikasi</a:t>
            </a:r>
            <a:r>
              <a:rPr lang="en-GB" sz="2000" dirty="0" smtClean="0"/>
              <a:t>)</a:t>
            </a:r>
          </a:p>
          <a:p>
            <a:pPr lvl="2">
              <a:lnSpc>
                <a:spcPct val="90000"/>
              </a:lnSpc>
            </a:pPr>
            <a:r>
              <a:rPr lang="en-GB" sz="2000" dirty="0" err="1" smtClean="0"/>
              <a:t>Koneksi</a:t>
            </a:r>
            <a:r>
              <a:rPr lang="en-GB" sz="2000" dirty="0" smtClean="0"/>
              <a:t> </a:t>
            </a:r>
            <a:r>
              <a:rPr lang="en-GB" sz="2000" dirty="0" err="1" smtClean="0"/>
              <a:t>merujuk</a:t>
            </a:r>
            <a:r>
              <a:rPr lang="en-GB" sz="2000" dirty="0" smtClean="0"/>
              <a:t>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pasangan</a:t>
            </a:r>
            <a:r>
              <a:rPr lang="en-GB" sz="2000" dirty="0" smtClean="0"/>
              <a:t> port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Segment </a:t>
            </a:r>
            <a:r>
              <a:rPr lang="en-GB" sz="2800" dirty="0" err="1" smtClean="0"/>
              <a:t>jalur</a:t>
            </a:r>
            <a:r>
              <a:rPr lang="en-GB" sz="2800" dirty="0" smtClean="0"/>
              <a:t> TCP </a:t>
            </a:r>
            <a:r>
              <a:rPr lang="en-GB" sz="2800" dirty="0" err="1" smtClean="0"/>
              <a:t>diantara</a:t>
            </a:r>
            <a:r>
              <a:rPr lang="en-GB" sz="2800" dirty="0" smtClean="0"/>
              <a:t> </a:t>
            </a:r>
            <a:r>
              <a:rPr lang="en-GB" sz="2800" dirty="0" err="1" smtClean="0"/>
              <a:t>entitas</a:t>
            </a:r>
            <a:r>
              <a:rPr lang="en-GB" sz="2800" dirty="0" smtClean="0"/>
              <a:t> </a:t>
            </a:r>
            <a:r>
              <a:rPr lang="en-GB" sz="2800" dirty="0" err="1" smtClean="0"/>
              <a:t>pada</a:t>
            </a:r>
            <a:r>
              <a:rPr lang="en-GB" sz="2800" dirty="0" smtClean="0"/>
              <a:t> </a:t>
            </a:r>
            <a:r>
              <a:rPr lang="en-GB" sz="2800" dirty="0" err="1" smtClean="0"/>
              <a:t>setiap</a:t>
            </a:r>
            <a:r>
              <a:rPr lang="en-GB" sz="2800" dirty="0" smtClean="0"/>
              <a:t> </a:t>
            </a:r>
            <a:r>
              <a:rPr lang="en-GB" sz="2800" dirty="0" err="1" smtClean="0"/>
              <a:t>koneksi</a:t>
            </a:r>
            <a:endParaRPr lang="en-GB" sz="2800" dirty="0" smtClean="0"/>
          </a:p>
          <a:p>
            <a:pPr>
              <a:lnSpc>
                <a:spcPct val="90000"/>
              </a:lnSpc>
            </a:pPr>
            <a:r>
              <a:rPr lang="en-GB" sz="2800" dirty="0" err="1" smtClean="0"/>
              <a:t>Contoh</a:t>
            </a:r>
            <a:r>
              <a:rPr lang="en-GB" sz="2800" dirty="0" smtClean="0"/>
              <a:t>: FTP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511A-BED6-4B2E-985B-CCC6D175D8F2}" type="datetime11">
              <a:rPr lang="en-US" smtClean="0"/>
              <a:t>17:42:02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UDP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Alternatif</a:t>
            </a:r>
            <a:r>
              <a:rPr lang="en-GB" dirty="0" smtClean="0"/>
              <a:t> TCP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i="1" dirty="0" smtClean="0"/>
              <a:t>User Datagram Protocol</a:t>
            </a:r>
          </a:p>
          <a:p>
            <a:r>
              <a:rPr lang="en-GB" dirty="0" err="1" smtClean="0"/>
              <a:t>Pengiriman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terjamin</a:t>
            </a:r>
            <a:endParaRPr lang="en-GB" dirty="0" smtClean="0"/>
          </a:p>
          <a:p>
            <a:r>
              <a:rPr lang="en-GB" dirty="0" smtClean="0"/>
              <a:t>Connectionless</a:t>
            </a:r>
          </a:p>
          <a:p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memerlukan</a:t>
            </a:r>
            <a:r>
              <a:rPr lang="en-GB" dirty="0" smtClean="0"/>
              <a:t> </a:t>
            </a:r>
            <a:r>
              <a:rPr lang="en-GB" dirty="0" err="1" smtClean="0"/>
              <a:t>pemeliharaan</a:t>
            </a:r>
            <a:r>
              <a:rPr lang="en-GB" dirty="0" smtClean="0"/>
              <a:t> </a:t>
            </a:r>
            <a:r>
              <a:rPr lang="en-GB" dirty="0" err="1" smtClean="0"/>
              <a:t>sekuensi</a:t>
            </a:r>
            <a:endParaRPr lang="en-GB" dirty="0" smtClean="0"/>
          </a:p>
          <a:p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ada</a:t>
            </a:r>
            <a:r>
              <a:rPr lang="en-GB" dirty="0" smtClean="0"/>
              <a:t> </a:t>
            </a:r>
            <a:r>
              <a:rPr lang="en-GB" dirty="0" err="1" smtClean="0"/>
              <a:t>proteksi</a:t>
            </a:r>
            <a:r>
              <a:rPr lang="en-GB" dirty="0" smtClean="0"/>
              <a:t> </a:t>
            </a:r>
            <a:r>
              <a:rPr lang="en-GB" dirty="0" err="1" smtClean="0"/>
              <a:t>melawan</a:t>
            </a:r>
            <a:r>
              <a:rPr lang="en-GB" dirty="0" smtClean="0"/>
              <a:t> </a:t>
            </a:r>
            <a:r>
              <a:rPr lang="en-GB" dirty="0" err="1" smtClean="0"/>
              <a:t>duplikasi</a:t>
            </a:r>
            <a:endParaRPr lang="en-GB" dirty="0" smtClean="0"/>
          </a:p>
          <a:p>
            <a:r>
              <a:rPr lang="en-GB" dirty="0" smtClean="0"/>
              <a:t>Minimum overhead</a:t>
            </a:r>
          </a:p>
          <a:p>
            <a:r>
              <a:rPr lang="en-GB" dirty="0" err="1" smtClean="0"/>
              <a:t>Menambahkan</a:t>
            </a:r>
            <a:r>
              <a:rPr lang="en-GB" dirty="0" smtClean="0"/>
              <a:t> </a:t>
            </a:r>
            <a:r>
              <a:rPr lang="en-GB" dirty="0" err="1" smtClean="0"/>
              <a:t>pengalamatan</a:t>
            </a:r>
            <a:r>
              <a:rPr lang="en-GB" dirty="0" smtClean="0"/>
              <a:t> port </a:t>
            </a:r>
            <a:r>
              <a:rPr lang="en-GB" dirty="0" err="1" smtClean="0"/>
              <a:t>pada</a:t>
            </a:r>
            <a:r>
              <a:rPr lang="en-GB" dirty="0" smtClean="0"/>
              <a:t> IP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CB15-038B-4E49-86DC-767A1DCAA805}" type="datetime11">
              <a:rPr lang="en-US" smtClean="0"/>
              <a:t>17:42:47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LEVEL PENGALAMATAN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Level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arsitektur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entitas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dinamakan</a:t>
            </a:r>
            <a:endParaRPr lang="en-US" altLang="en-US" dirty="0" smtClean="0"/>
          </a:p>
          <a:p>
            <a:r>
              <a:rPr lang="en-US" altLang="en-US" dirty="0" err="1" smtClean="0"/>
              <a:t>Alamat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setiap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ujung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sistem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komputer</a:t>
            </a:r>
            <a:r>
              <a:rPr lang="en-US" altLang="en-US" dirty="0" smtClean="0"/>
              <a:t>)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router</a:t>
            </a:r>
          </a:p>
          <a:p>
            <a:r>
              <a:rPr lang="en-US" altLang="en-US" dirty="0" smtClean="0"/>
              <a:t>Network level address </a:t>
            </a:r>
          </a:p>
          <a:p>
            <a:pPr lvl="1"/>
            <a:r>
              <a:rPr lang="en-US" altLang="en-US" dirty="0" smtClean="0"/>
              <a:t>IP </a:t>
            </a:r>
            <a:r>
              <a:rPr lang="en-US" altLang="en-US" dirty="0" err="1" smtClean="0"/>
              <a:t>atau</a:t>
            </a:r>
            <a:r>
              <a:rPr lang="en-US" altLang="en-US" dirty="0" smtClean="0"/>
              <a:t> internet address (TCP/IP)</a:t>
            </a:r>
          </a:p>
          <a:p>
            <a:r>
              <a:rPr lang="en-US" altLang="en-US" dirty="0" err="1" smtClean="0"/>
              <a:t>Proses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sistem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Port number (TCP/IP)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E88B-6A1B-4543-A810-94E28AA0B722}" type="datetime11">
              <a:rPr lang="en-US" smtClean="0"/>
              <a:t>16:08:36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ALUR OPERASI SISTEM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berasosiasi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port 1 </a:t>
            </a:r>
            <a:r>
              <a:rPr lang="en-GB" dirty="0" err="1" smtClean="0"/>
              <a:t>dalam</a:t>
            </a:r>
            <a:r>
              <a:rPr lang="en-GB" dirty="0" smtClean="0"/>
              <a:t> host A </a:t>
            </a:r>
            <a:r>
              <a:rPr lang="en-GB" dirty="0" err="1" smtClean="0"/>
              <a:t>mengirim</a:t>
            </a:r>
            <a:r>
              <a:rPr lang="en-GB" dirty="0" smtClean="0"/>
              <a:t> </a:t>
            </a:r>
            <a:r>
              <a:rPr lang="en-GB" dirty="0" err="1" smtClean="0"/>
              <a:t>pesan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port 2 </a:t>
            </a:r>
            <a:r>
              <a:rPr lang="en-GB" dirty="0" err="1" smtClean="0"/>
              <a:t>dalam</a:t>
            </a:r>
            <a:r>
              <a:rPr lang="en-GB" dirty="0" smtClean="0"/>
              <a:t> host B</a:t>
            </a:r>
          </a:p>
          <a:p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A </a:t>
            </a:r>
            <a:r>
              <a:rPr lang="en-GB" dirty="0" err="1" smtClean="0"/>
              <a:t>memberikan</a:t>
            </a:r>
            <a:r>
              <a:rPr lang="en-GB" dirty="0" smtClean="0"/>
              <a:t> </a:t>
            </a:r>
            <a:r>
              <a:rPr lang="en-GB" dirty="0" err="1" smtClean="0"/>
              <a:t>pesan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TCP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dikirim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port 2</a:t>
            </a:r>
          </a:p>
          <a:p>
            <a:r>
              <a:rPr lang="en-GB" dirty="0" smtClean="0"/>
              <a:t>TCP </a:t>
            </a:r>
            <a:r>
              <a:rPr lang="en-GB" dirty="0" err="1" smtClean="0"/>
              <a:t>memberikan</a:t>
            </a:r>
            <a:r>
              <a:rPr lang="en-GB" dirty="0" smtClean="0"/>
              <a:t> </a:t>
            </a:r>
            <a:r>
              <a:rPr lang="en-GB" dirty="0" err="1" smtClean="0"/>
              <a:t>kepada</a:t>
            </a:r>
            <a:r>
              <a:rPr lang="en-GB" dirty="0" smtClean="0"/>
              <a:t> IP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mengirim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host B</a:t>
            </a:r>
          </a:p>
          <a:p>
            <a:r>
              <a:rPr lang="en-GB" dirty="0" smtClean="0"/>
              <a:t>IP </a:t>
            </a:r>
            <a:r>
              <a:rPr lang="en-GB" dirty="0" err="1" smtClean="0"/>
              <a:t>memberikan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network layer (e.g. Ethernet)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dikirim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router J</a:t>
            </a:r>
          </a:p>
          <a:p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menghasilkan</a:t>
            </a:r>
            <a:r>
              <a:rPr lang="en-GB" dirty="0" smtClean="0"/>
              <a:t> </a:t>
            </a:r>
            <a:r>
              <a:rPr lang="en-GB" dirty="0" err="1" smtClean="0"/>
              <a:t>seperangkat</a:t>
            </a:r>
            <a:r>
              <a:rPr lang="en-GB" dirty="0" smtClean="0"/>
              <a:t> PDU</a:t>
            </a:r>
          </a:p>
          <a:p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57DC-E95A-437F-9E71-E8AB0615610D}" type="datetime11">
              <a:rPr lang="en-US" smtClean="0"/>
              <a:t>16:08:36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PENGENALAN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Strutur</a:t>
            </a:r>
            <a:r>
              <a:rPr lang="en-US" dirty="0" smtClean="0"/>
              <a:t> </a:t>
            </a:r>
            <a:r>
              <a:rPr lang="en-US" dirty="0" err="1" smtClean="0"/>
              <a:t>berlapis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hardware </a:t>
            </a:r>
            <a:r>
              <a:rPr lang="en-US" dirty="0" err="1" smtClean="0"/>
              <a:t>dan</a:t>
            </a:r>
            <a:r>
              <a:rPr lang="en-US" dirty="0" smtClean="0"/>
              <a:t> software yang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data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terdistribusi</a:t>
            </a:r>
            <a:r>
              <a:rPr lang="en-US" dirty="0" smtClean="0"/>
              <a:t>. (</a:t>
            </a:r>
            <a:r>
              <a:rPr lang="en-US" dirty="0" err="1" smtClean="0"/>
              <a:t>Contoh</a:t>
            </a:r>
            <a:r>
              <a:rPr lang="en-US" dirty="0" smtClean="0"/>
              <a:t>: e-mail </a:t>
            </a:r>
            <a:r>
              <a:rPr lang="en-US" dirty="0" err="1" smtClean="0"/>
              <a:t>atau</a:t>
            </a:r>
            <a:r>
              <a:rPr lang="en-US" dirty="0" smtClean="0"/>
              <a:t> file transfer)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protokol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set </a:t>
            </a:r>
            <a:r>
              <a:rPr lang="en-US" dirty="0" err="1" smtClean="0"/>
              <a:t>peraturan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sv-SE" dirty="0" smtClean="0"/>
              <a:t>Tugas dari komunikasi hingga kedalam modul</a:t>
            </a:r>
          </a:p>
          <a:p>
            <a:r>
              <a:rPr lang="pt-BR" dirty="0" smtClean="0"/>
              <a:t>Sebagai </a:t>
            </a:r>
            <a:r>
              <a:rPr lang="pt-BR" dirty="0" smtClean="0"/>
              <a:t>contoh file transfer dapat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endParaRPr lang="en-US" dirty="0" smtClean="0"/>
          </a:p>
          <a:p>
            <a:pPr marL="722313">
              <a:buFontTx/>
              <a:buChar char="-"/>
            </a:pPr>
            <a:r>
              <a:rPr lang="en-US" dirty="0" smtClean="0"/>
              <a:t>File transfer application</a:t>
            </a:r>
          </a:p>
          <a:p>
            <a:pPr marL="722313">
              <a:buFontTx/>
              <a:buChar char="-"/>
            </a:pP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pPr marL="722313">
              <a:buFontTx/>
              <a:buChar char="-"/>
            </a:pP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D0E9-9E7C-4657-B976-B516E76E9C0A}" type="datetime11">
              <a:rPr lang="en-US" smtClean="0"/>
              <a:t>16:19:25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PDU </a:t>
            </a:r>
            <a:r>
              <a:rPr lang="en-US" b="1" dirty="0" err="1" smtClean="0"/>
              <a:t>dalam</a:t>
            </a:r>
            <a:r>
              <a:rPr lang="en-US" b="1" dirty="0" smtClean="0"/>
              <a:t> TCP/IP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b="16222"/>
          <a:stretch>
            <a:fillRect/>
          </a:stretch>
        </p:blipFill>
        <p:spPr bwMode="auto">
          <a:xfrm>
            <a:off x="243793" y="1581149"/>
            <a:ext cx="8685925" cy="502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85720" y="1785926"/>
            <a:ext cx="26432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 smtClean="0"/>
              <a:t>Contoh</a:t>
            </a:r>
            <a:r>
              <a:rPr lang="en-GB" sz="2400" dirty="0" smtClean="0"/>
              <a:t> header:</a:t>
            </a:r>
          </a:p>
          <a:p>
            <a:r>
              <a:rPr lang="en-GB" sz="2400" dirty="0" smtClean="0"/>
              <a:t>Destination port</a:t>
            </a:r>
          </a:p>
          <a:p>
            <a:r>
              <a:rPr lang="en-GB" sz="2400" dirty="0" smtClean="0"/>
              <a:t>Sequence number</a:t>
            </a:r>
          </a:p>
          <a:p>
            <a:r>
              <a:rPr lang="en-GB" sz="2400" dirty="0" smtClean="0"/>
              <a:t>Checksum</a:t>
            </a:r>
            <a:endParaRPr lang="en-US" alt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DACC3-5F95-4A94-B423-DF640D2E6541}" type="datetime11">
              <a:rPr lang="en-US" smtClean="0"/>
              <a:t>16:08:36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Arsitektur</a:t>
            </a:r>
            <a:r>
              <a:rPr lang="en-US" b="1" dirty="0" smtClean="0"/>
              <a:t> </a:t>
            </a:r>
            <a:r>
              <a:rPr lang="en-US" b="1" dirty="0"/>
              <a:t>File </a:t>
            </a:r>
            <a:r>
              <a:rPr lang="en-US" b="1" dirty="0" smtClean="0"/>
              <a:t>Transfer yang </a:t>
            </a:r>
            <a:r>
              <a:rPr lang="en-US" b="1" dirty="0" err="1" smtClean="0"/>
              <a:t>Disederhanakan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009" y="1957387"/>
            <a:ext cx="8865086" cy="3757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2B20-651B-4D58-B2D0-B4A01480E999}" type="datetime11">
              <a:rPr lang="en-US" smtClean="0"/>
              <a:t>16:22:45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Kenapa</a:t>
            </a:r>
            <a:r>
              <a:rPr lang="en-US" b="1" dirty="0" smtClean="0"/>
              <a:t> Kita </a:t>
            </a:r>
            <a:r>
              <a:rPr lang="en-US" b="1" dirty="0" err="1" smtClean="0"/>
              <a:t>Butuh</a:t>
            </a:r>
            <a:r>
              <a:rPr lang="en-US" b="1" dirty="0" smtClean="0"/>
              <a:t> </a:t>
            </a:r>
            <a:r>
              <a:rPr lang="en-US" b="1" dirty="0" err="1" smtClean="0"/>
              <a:t>Arsitektur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Protokol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GB" dirty="0" err="1" smtClean="0"/>
              <a:t>Contoh</a:t>
            </a:r>
            <a:r>
              <a:rPr lang="en-GB" dirty="0" smtClean="0"/>
              <a:t>: File transfer</a:t>
            </a:r>
          </a:p>
          <a:p>
            <a:pPr lvl="1">
              <a:lnSpc>
                <a:spcPct val="90000"/>
              </a:lnSpc>
            </a:pPr>
            <a:r>
              <a:rPr lang="en-GB" dirty="0" err="1" smtClean="0"/>
              <a:t>Sumber</a:t>
            </a:r>
            <a:r>
              <a:rPr lang="en-GB" dirty="0" smtClean="0"/>
              <a:t>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mengaktifkan</a:t>
            </a:r>
            <a:r>
              <a:rPr lang="en-GB" dirty="0" smtClean="0"/>
              <a:t> </a:t>
            </a:r>
            <a:r>
              <a:rPr lang="en-GB" dirty="0" err="1" smtClean="0"/>
              <a:t>jalur</a:t>
            </a:r>
            <a:r>
              <a:rPr lang="en-GB" dirty="0" smtClean="0"/>
              <a:t> </a:t>
            </a:r>
            <a:r>
              <a:rPr lang="en-GB" dirty="0" err="1" smtClean="0"/>
              <a:t>komunikasi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menginformaasikan</a:t>
            </a:r>
            <a:r>
              <a:rPr lang="en-GB" dirty="0" smtClean="0"/>
              <a:t> </a:t>
            </a:r>
            <a:r>
              <a:rPr lang="en-GB" dirty="0" err="1" smtClean="0"/>
              <a:t>jaringan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r>
              <a:rPr lang="en-GB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GB" dirty="0" err="1" smtClean="0"/>
              <a:t>Sumber</a:t>
            </a:r>
            <a:r>
              <a:rPr lang="en-GB" dirty="0" smtClean="0"/>
              <a:t>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memastikan</a:t>
            </a:r>
            <a:r>
              <a:rPr lang="en-GB" dirty="0" smtClean="0"/>
              <a:t> </a:t>
            </a:r>
            <a:r>
              <a:rPr lang="en-GB" dirty="0" err="1" smtClean="0"/>
              <a:t>bahwa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siap</a:t>
            </a:r>
            <a:r>
              <a:rPr lang="en-GB" dirty="0" smtClean="0"/>
              <a:t> </a:t>
            </a:r>
            <a:r>
              <a:rPr lang="en-GB" dirty="0" err="1" smtClean="0"/>
              <a:t>menerima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GB" dirty="0" err="1" smtClean="0"/>
              <a:t>Aplikasi</a:t>
            </a:r>
            <a:r>
              <a:rPr lang="en-GB" dirty="0" smtClean="0"/>
              <a:t> File transfer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sumber</a:t>
            </a:r>
            <a:r>
              <a:rPr lang="en-GB" dirty="0" smtClean="0"/>
              <a:t>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memeriksa</a:t>
            </a:r>
            <a:r>
              <a:rPr lang="en-GB" dirty="0" smtClean="0"/>
              <a:t> </a:t>
            </a:r>
            <a:r>
              <a:rPr lang="en-GB" dirty="0" err="1" smtClean="0"/>
              <a:t>bahwa</a:t>
            </a:r>
            <a:r>
              <a:rPr lang="en-GB" dirty="0" smtClean="0"/>
              <a:t> </a:t>
            </a:r>
            <a:r>
              <a:rPr lang="en-GB" i="1" dirty="0" smtClean="0"/>
              <a:t>file management system </a:t>
            </a:r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menerima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menyimpan</a:t>
            </a:r>
            <a:r>
              <a:rPr lang="en-GB" dirty="0" smtClean="0"/>
              <a:t> file </a:t>
            </a:r>
            <a:r>
              <a:rPr lang="en-GB" dirty="0" err="1" smtClean="0"/>
              <a:t>pengirim</a:t>
            </a:r>
            <a:endParaRPr lang="en-GB" dirty="0" smtClean="0"/>
          </a:p>
          <a:p>
            <a:pPr lvl="1">
              <a:lnSpc>
                <a:spcPct val="90000"/>
              </a:lnSpc>
            </a:pPr>
            <a:r>
              <a:rPr lang="en-GB" dirty="0" err="1" smtClean="0"/>
              <a:t>Mungkin</a:t>
            </a:r>
            <a:r>
              <a:rPr lang="en-GB" dirty="0" smtClean="0"/>
              <a:t> </a:t>
            </a:r>
            <a:r>
              <a:rPr lang="en-GB" dirty="0" err="1" smtClean="0"/>
              <a:t>membutuhkan</a:t>
            </a:r>
            <a:r>
              <a:rPr lang="en-GB" dirty="0" smtClean="0"/>
              <a:t> </a:t>
            </a:r>
            <a:r>
              <a:rPr lang="en-GB" i="1" dirty="0" smtClean="0"/>
              <a:t>file format translation</a:t>
            </a:r>
          </a:p>
          <a:p>
            <a:pPr>
              <a:lnSpc>
                <a:spcPct val="90000"/>
              </a:lnSpc>
            </a:pPr>
            <a:r>
              <a:rPr lang="en-GB" dirty="0" err="1" smtClean="0"/>
              <a:t>Tugas-tugas</a:t>
            </a:r>
            <a:r>
              <a:rPr lang="en-GB" dirty="0" smtClean="0"/>
              <a:t> </a:t>
            </a:r>
            <a:r>
              <a:rPr lang="en-GB" dirty="0" err="1" smtClean="0"/>
              <a:t>dipecah</a:t>
            </a:r>
            <a:r>
              <a:rPr lang="en-GB" dirty="0" smtClean="0"/>
              <a:t> </a:t>
            </a:r>
            <a:r>
              <a:rPr lang="en-GB" dirty="0" err="1" smtClean="0"/>
              <a:t>menjadi</a:t>
            </a:r>
            <a:r>
              <a:rPr lang="en-GB" dirty="0" smtClean="0"/>
              <a:t> </a:t>
            </a:r>
            <a:r>
              <a:rPr lang="en-GB" dirty="0" err="1" smtClean="0"/>
              <a:t>terperinci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err="1" smtClean="0"/>
              <a:t>Diterapkan</a:t>
            </a:r>
            <a:r>
              <a:rPr lang="en-GB" dirty="0" smtClean="0"/>
              <a:t> </a:t>
            </a:r>
            <a:r>
              <a:rPr lang="en-GB" dirty="0" err="1" smtClean="0"/>
              <a:t>terpisah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tumpukan</a:t>
            </a:r>
            <a:r>
              <a:rPr lang="en-GB" dirty="0" smtClean="0"/>
              <a:t> yang </a:t>
            </a:r>
            <a:r>
              <a:rPr lang="en-GB" dirty="0" err="1" smtClean="0"/>
              <a:t>berlapis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err="1" smtClean="0"/>
              <a:t>Fungsi</a:t>
            </a:r>
            <a:r>
              <a:rPr lang="en-GB" dirty="0" smtClean="0"/>
              <a:t> </a:t>
            </a:r>
            <a:r>
              <a:rPr lang="en-GB" dirty="0" err="1" smtClean="0"/>
              <a:t>dibutuhkan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kedua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err="1" smtClean="0"/>
              <a:t>Mengaktifkan</a:t>
            </a:r>
            <a:r>
              <a:rPr lang="en-GB" dirty="0" smtClean="0"/>
              <a:t> peer layers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berkomunikasi</a:t>
            </a: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402B-DBB0-4B30-8067-0A2F0B20DAC5}" type="datetime11">
              <a:rPr lang="en-US" smtClean="0"/>
              <a:t>16:26:42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ARSITEKTUR PROTOKOL STANDAR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 smtClean="0"/>
              <a:t>Dibutuhkan</a:t>
            </a:r>
            <a:r>
              <a:rPr lang="en-GB" dirty="0" smtClean="0"/>
              <a:t> </a:t>
            </a:r>
            <a:r>
              <a:rPr lang="en-GB" dirty="0" err="1" smtClean="0"/>
              <a:t>oleh</a:t>
            </a:r>
            <a:r>
              <a:rPr lang="en-GB" dirty="0" smtClean="0"/>
              <a:t> </a:t>
            </a:r>
            <a:r>
              <a:rPr lang="en-GB" dirty="0" err="1" smtClean="0"/>
              <a:t>peralatan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berkomunikasi</a:t>
            </a:r>
            <a:endParaRPr lang="en-GB" dirty="0" smtClean="0"/>
          </a:p>
          <a:p>
            <a:r>
              <a:rPr lang="en-GB" dirty="0" err="1" smtClean="0"/>
              <a:t>Penjual</a:t>
            </a:r>
            <a:r>
              <a:rPr lang="en-GB" dirty="0" smtClean="0"/>
              <a:t> </a:t>
            </a:r>
            <a:r>
              <a:rPr lang="en-GB" dirty="0" err="1" smtClean="0"/>
              <a:t>mempunyai</a:t>
            </a:r>
            <a:r>
              <a:rPr lang="en-GB" dirty="0" smtClean="0"/>
              <a:t> </a:t>
            </a:r>
            <a:r>
              <a:rPr lang="en-GB" dirty="0" err="1" smtClean="0"/>
              <a:t>barang</a:t>
            </a:r>
            <a:r>
              <a:rPr lang="en-GB" dirty="0" smtClean="0"/>
              <a:t> yang </a:t>
            </a:r>
            <a:r>
              <a:rPr lang="en-GB" dirty="0" err="1" smtClean="0"/>
              <a:t>lebih</a:t>
            </a:r>
            <a:r>
              <a:rPr lang="en-GB" dirty="0" smtClean="0"/>
              <a:t> </a:t>
            </a:r>
            <a:r>
              <a:rPr lang="en-GB" dirty="0" err="1" smtClean="0"/>
              <a:t>mudah</a:t>
            </a:r>
            <a:r>
              <a:rPr lang="en-GB" dirty="0" smtClean="0"/>
              <a:t> </a:t>
            </a:r>
            <a:r>
              <a:rPr lang="en-GB" dirty="0" err="1" smtClean="0"/>
              <a:t>dipasarkan</a:t>
            </a:r>
            <a:endParaRPr lang="en-GB" dirty="0" smtClean="0"/>
          </a:p>
          <a:p>
            <a:r>
              <a:rPr lang="en-GB" dirty="0" err="1" smtClean="0"/>
              <a:t>Pembeli</a:t>
            </a:r>
            <a:r>
              <a:rPr lang="en-GB" dirty="0" smtClean="0"/>
              <a:t>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menegaskan</a:t>
            </a:r>
            <a:r>
              <a:rPr lang="en-GB" dirty="0" smtClean="0"/>
              <a:t> </a:t>
            </a:r>
            <a:r>
              <a:rPr lang="en-GB" dirty="0" err="1" smtClean="0"/>
              <a:t>peralatan</a:t>
            </a:r>
            <a:r>
              <a:rPr lang="en-GB" dirty="0" smtClean="0"/>
              <a:t> </a:t>
            </a:r>
            <a:r>
              <a:rPr lang="en-GB" dirty="0" err="1" smtClean="0"/>
              <a:t>berdasarkan</a:t>
            </a:r>
            <a:r>
              <a:rPr lang="en-GB" dirty="0" smtClean="0"/>
              <a:t> </a:t>
            </a:r>
            <a:r>
              <a:rPr lang="en-GB" dirty="0" err="1" smtClean="0"/>
              <a:t>standar</a:t>
            </a:r>
            <a:endParaRPr lang="en-GB" dirty="0" smtClean="0"/>
          </a:p>
          <a:p>
            <a:r>
              <a:rPr lang="en-GB" dirty="0" smtClean="0"/>
              <a:t>2 </a:t>
            </a:r>
            <a:r>
              <a:rPr lang="en-GB" dirty="0" err="1" smtClean="0"/>
              <a:t>standar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OSI Reference model</a:t>
            </a:r>
          </a:p>
          <a:p>
            <a:pPr lvl="2"/>
            <a:r>
              <a:rPr lang="en-GB" dirty="0" err="1" smtClean="0"/>
              <a:t>Tak</a:t>
            </a:r>
            <a:r>
              <a:rPr lang="en-GB" dirty="0" smtClean="0"/>
              <a:t> </a:t>
            </a:r>
            <a:r>
              <a:rPr lang="en-GB" dirty="0" err="1" smtClean="0"/>
              <a:t>pernah</a:t>
            </a:r>
            <a:r>
              <a:rPr lang="en-GB" dirty="0" smtClean="0"/>
              <a:t> </a:t>
            </a:r>
            <a:r>
              <a:rPr lang="en-GB" dirty="0" err="1" smtClean="0"/>
              <a:t>digunakan</a:t>
            </a:r>
            <a:r>
              <a:rPr lang="en-GB" dirty="0" smtClean="0"/>
              <a:t> </a:t>
            </a:r>
            <a:r>
              <a:rPr lang="en-GB" dirty="0" err="1" smtClean="0"/>
              <a:t>sesuai</a:t>
            </a:r>
            <a:r>
              <a:rPr lang="en-GB" dirty="0" smtClean="0"/>
              <a:t> </a:t>
            </a:r>
            <a:r>
              <a:rPr lang="en-GB" dirty="0" err="1" smtClean="0"/>
              <a:t>rencana</a:t>
            </a:r>
            <a:r>
              <a:rPr lang="en-GB" dirty="0" smtClean="0"/>
              <a:t> </a:t>
            </a:r>
            <a:r>
              <a:rPr lang="en-GB" dirty="0" err="1" smtClean="0"/>
              <a:t>awal</a:t>
            </a:r>
            <a:endParaRPr lang="en-GB" dirty="0" smtClean="0"/>
          </a:p>
          <a:p>
            <a:pPr lvl="1"/>
            <a:r>
              <a:rPr lang="en-GB" dirty="0" smtClean="0"/>
              <a:t>TCP/IP protocol suite</a:t>
            </a:r>
          </a:p>
          <a:p>
            <a:pPr lvl="2"/>
            <a:r>
              <a:rPr lang="en-GB" dirty="0" smtClean="0"/>
              <a:t>Paling </a:t>
            </a:r>
            <a:r>
              <a:rPr lang="en-GB" dirty="0" err="1" smtClean="0"/>
              <a:t>banyak</a:t>
            </a:r>
            <a:r>
              <a:rPr lang="en-GB" dirty="0" smtClean="0"/>
              <a:t> </a:t>
            </a:r>
            <a:r>
              <a:rPr lang="en-GB" dirty="0" err="1" smtClean="0"/>
              <a:t>digunakan</a:t>
            </a:r>
            <a:endParaRPr lang="en-GB" dirty="0" smtClean="0"/>
          </a:p>
          <a:p>
            <a:r>
              <a:rPr lang="en-GB" dirty="0" smtClean="0"/>
              <a:t>IBM Systems Network Architecture (SNA)</a:t>
            </a: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2309-C2F0-43F1-B90E-0967D0448E08}" type="datetime11">
              <a:rPr lang="en-US" smtClean="0"/>
              <a:t>16:35:01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ELEMEN KUNCI SUATU PROTOKOL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Syntax</a:t>
            </a:r>
          </a:p>
          <a:p>
            <a:pPr lvl="1"/>
            <a:r>
              <a:rPr lang="en-US" altLang="en-US" dirty="0" err="1" smtClean="0"/>
              <a:t>Membuat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sebuah</a:t>
            </a:r>
            <a:r>
              <a:rPr lang="en-US" altLang="en-US" dirty="0" smtClean="0"/>
              <a:t> format block data yang </a:t>
            </a:r>
            <a:r>
              <a:rPr lang="en-US" altLang="en-US" dirty="0" err="1" smtClean="0"/>
              <a:t>dimengerti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oleh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semua</a:t>
            </a:r>
            <a:endParaRPr lang="en-US" altLang="en-US" dirty="0" smtClean="0"/>
          </a:p>
          <a:p>
            <a:r>
              <a:rPr lang="en-US" altLang="en-US" dirty="0" smtClean="0"/>
              <a:t>Semantics</a:t>
            </a:r>
          </a:p>
          <a:p>
            <a:pPr lvl="1"/>
            <a:r>
              <a:rPr lang="en-US" altLang="en-US" dirty="0" err="1" smtClean="0"/>
              <a:t>Mengontrol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informasi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berkoordinasi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penanganan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kesalahan</a:t>
            </a:r>
            <a:endParaRPr lang="en-US" altLang="en-US" dirty="0" smtClean="0"/>
          </a:p>
          <a:p>
            <a:r>
              <a:rPr lang="en-US" altLang="en-US" dirty="0" smtClean="0"/>
              <a:t>Timing</a:t>
            </a:r>
          </a:p>
          <a:p>
            <a:pPr lvl="1"/>
            <a:r>
              <a:rPr lang="en-US" altLang="en-US" dirty="0" err="1" smtClean="0"/>
              <a:t>Menyingkronkan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waktu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fungsi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seperti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speed matching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sequencing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522E-CB98-4652-9489-68A433EFBF18}" type="datetime11">
              <a:rPr lang="en-US" smtClean="0"/>
              <a:t>16:41:54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ARSITEKTUR PROTOKOL DAN JARINGAN</a:t>
            </a:r>
            <a:endParaRPr lang="en-US" b="1" dirty="0"/>
          </a:p>
        </p:txBody>
      </p:sp>
      <p:pic>
        <p:nvPicPr>
          <p:cNvPr id="4" name="Picture 1028"/>
          <p:cNvPicPr>
            <a:picLocks noChangeAspect="1" noChangeArrowheads="1"/>
          </p:cNvPicPr>
          <p:nvPr/>
        </p:nvPicPr>
        <p:blipFill>
          <a:blip r:embed="rId2"/>
          <a:srcRect b="10123"/>
          <a:stretch>
            <a:fillRect/>
          </a:stretch>
        </p:blipFill>
        <p:spPr bwMode="auto">
          <a:xfrm>
            <a:off x="912813" y="1430338"/>
            <a:ext cx="7392987" cy="542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0380-B943-484E-BC52-20881040A076}" type="datetime11">
              <a:rPr lang="en-US" smtClean="0"/>
              <a:t>16:46:38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PROTOCOL DATA UNITS (PDU)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dirty="0" err="1" smtClean="0"/>
              <a:t>Protokol-protokol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digunakan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berkomunikasi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setiap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lapisan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err="1" smtClean="0"/>
              <a:t>Informasi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kontrol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ditambahkan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data </a:t>
            </a:r>
            <a:r>
              <a:rPr lang="en-US" altLang="en-US" dirty="0" err="1" smtClean="0"/>
              <a:t>pengguna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disetiap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lapisan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Transport layer </a:t>
            </a:r>
            <a:r>
              <a:rPr lang="en-US" altLang="en-US" dirty="0" err="1" smtClean="0"/>
              <a:t>memungkinkan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pembagian</a:t>
            </a:r>
            <a:r>
              <a:rPr lang="en-US" altLang="en-US" dirty="0" smtClean="0"/>
              <a:t> data </a:t>
            </a:r>
            <a:r>
              <a:rPr lang="en-US" altLang="en-US" dirty="0" err="1" smtClean="0"/>
              <a:t>pemakai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err="1" smtClean="0"/>
              <a:t>Setiap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bagian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ditambahkan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sebuah</a:t>
            </a:r>
            <a:r>
              <a:rPr lang="en-US" altLang="en-US" dirty="0" smtClean="0"/>
              <a:t> transport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 smtClean="0"/>
              <a:t>Tujuan</a:t>
            </a:r>
            <a:r>
              <a:rPr lang="en-US" altLang="en-US" dirty="0" smtClean="0"/>
              <a:t> SAP (port)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 smtClean="0"/>
              <a:t>Nomor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Sekuensi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err="1" smtClean="0"/>
              <a:t>Kode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Deteksi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Kesalahan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Hal-</a:t>
            </a:r>
            <a:r>
              <a:rPr lang="en-US" altLang="en-US" dirty="0" err="1" smtClean="0"/>
              <a:t>hal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diatas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membutuhkan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sebuah</a:t>
            </a:r>
            <a:r>
              <a:rPr lang="en-US" altLang="en-US" dirty="0" smtClean="0"/>
              <a:t> transport protocol data unit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8F84-3551-4066-AD30-2729428811E5}" type="datetime11">
              <a:rPr lang="en-US" smtClean="0"/>
              <a:t>16:49:37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OSI (OPEN SYSTEM INTERCONNECTION)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Dibangun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oleh</a:t>
            </a:r>
            <a:r>
              <a:rPr lang="en-US" altLang="en-US" i="1" dirty="0" smtClean="0"/>
              <a:t> International Organization for Standardization </a:t>
            </a:r>
            <a:r>
              <a:rPr lang="en-US" altLang="en-US" dirty="0" smtClean="0"/>
              <a:t>(ISO)</a:t>
            </a:r>
          </a:p>
          <a:p>
            <a:r>
              <a:rPr lang="en-US" altLang="en-US" dirty="0" smtClean="0"/>
              <a:t>7 </a:t>
            </a:r>
            <a:r>
              <a:rPr lang="en-US" altLang="en-US" dirty="0" err="1" smtClean="0"/>
              <a:t>lapisan</a:t>
            </a:r>
            <a:endParaRPr lang="en-US" altLang="en-US" dirty="0" smtClean="0"/>
          </a:p>
          <a:p>
            <a:r>
              <a:rPr lang="en-US" altLang="en-US" dirty="0" err="1" smtClean="0"/>
              <a:t>Sistem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terlambat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dikeluarkan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sehingga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didahului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oleh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standar</a:t>
            </a:r>
            <a:r>
              <a:rPr lang="en-US" altLang="en-US" dirty="0" smtClean="0"/>
              <a:t> TCP/IP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73E6-AB01-43F4-84D7-D21DE550AC34}" type="datetime11">
              <a:rPr lang="en-US" smtClean="0"/>
              <a:t>16:55:18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</TotalTime>
  <Words>862</Words>
  <Application>Microsoft Office PowerPoint</Application>
  <PresentationFormat>On-screen Show (4:3)</PresentationFormat>
  <Paragraphs>175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ARSITEKTUR DAN PROTOKOL</vt:lpstr>
      <vt:lpstr>PENGENALAN</vt:lpstr>
      <vt:lpstr>Arsitektur File Transfer yang Disederhanakan</vt:lpstr>
      <vt:lpstr>Kenapa Kita Butuh Arsitektur dan Protokol?</vt:lpstr>
      <vt:lpstr>ARSITEKTUR PROTOKOL STANDAR</vt:lpstr>
      <vt:lpstr>ELEMEN KUNCI SUATU PROTOKOL</vt:lpstr>
      <vt:lpstr>ARSITEKTUR PROTOKOL DAN JARINGAN</vt:lpstr>
      <vt:lpstr>PROTOCOL DATA UNITS (PDU)</vt:lpstr>
      <vt:lpstr>OSI (OPEN SYSTEM INTERCONNECTION)</vt:lpstr>
      <vt:lpstr>MODEL OSI</vt:lpstr>
      <vt:lpstr>LAPISAN OSI</vt:lpstr>
      <vt:lpstr>LINGKUNGAN OSI</vt:lpstr>
      <vt:lpstr>ELEMEN STANDARISASI</vt:lpstr>
      <vt:lpstr>PROTOKOL ARSITEKTUR TCP/IP</vt:lpstr>
      <vt:lpstr>LAPISAN TCP/IP</vt:lpstr>
      <vt:lpstr>TCP</vt:lpstr>
      <vt:lpstr>UDP</vt:lpstr>
      <vt:lpstr>LEVEL PENGALAMATAN</vt:lpstr>
      <vt:lpstr>ALUR OPERASI SISTEM</vt:lpstr>
      <vt:lpstr>PDU dalam TCP/IP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ARSITEKTUR PROTOKOL</dc:title>
  <dc:creator>Martin Wahyunus</dc:creator>
  <cp:lastModifiedBy>Martin Wahyunus</cp:lastModifiedBy>
  <cp:revision>33</cp:revision>
  <dcterms:created xsi:type="dcterms:W3CDTF">2010-04-06T01:46:03Z</dcterms:created>
  <dcterms:modified xsi:type="dcterms:W3CDTF">2010-04-11T00:49:46Z</dcterms:modified>
</cp:coreProperties>
</file>