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E24F3-7BB6-498A-92E5-3E010E1C1B27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C499-4D91-4A36-9455-1E4F54DF33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0FF8E-1B11-4C04-AF71-B920ADB04038}" type="datetime11">
              <a:rPr lang="en-US" smtClean="0"/>
              <a:t>09:54:03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95FFC-27F4-42F9-9FAD-E65BAC3C417A}" type="datetime11">
              <a:rPr lang="en-US" smtClean="0"/>
              <a:t>09:54:03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B78A1-BCE4-4EE2-B1C4-A68EB1CC5EF5}" type="datetime11">
              <a:rPr lang="en-US" smtClean="0"/>
              <a:t>09:54:03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4CDDD-D86A-4E32-B469-1537C045B92D}" type="datetime11">
              <a:rPr lang="en-US" smtClean="0"/>
              <a:t>09:54:03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C4A0A8-FC7D-4167-AA86-47B2AEE829C3}" type="datetime11">
              <a:rPr lang="en-US" smtClean="0"/>
              <a:t>09:54:03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BC742-019E-4999-A720-9161D7C7B1C4}" type="datetime11">
              <a:rPr lang="en-US" smtClean="0"/>
              <a:t>09:54:03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A7CC-1D96-4AEE-B57E-7C2EFA3AAD2D}" type="datetime11">
              <a:rPr lang="en-US" smtClean="0"/>
              <a:t>09:54:03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2462B-25D2-4744-9941-BFB3EE49415B}" type="datetime11">
              <a:rPr lang="en-US" smtClean="0"/>
              <a:t>09:54:03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75178-48BC-42E3-AF43-889A4BFF04FA}" type="datetime11">
              <a:rPr lang="en-US" smtClean="0"/>
              <a:t>09:54:03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4C8A2-3138-4772-81A9-9CE0BDDB4EFB}" type="datetime11">
              <a:rPr lang="en-US" smtClean="0"/>
              <a:t>09:54:03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BA850-EFD1-4C50-80E1-3AB5A791D4CC}" type="datetime11">
              <a:rPr lang="en-US" smtClean="0"/>
              <a:t>09:54:03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630144-B943-4ACD-97F4-FF7B34CD5652}" type="datetime11">
              <a:rPr lang="en-US" smtClean="0"/>
              <a:t>09:54:03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KOMUNIKASI DATA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TEKNIK MODULASI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D6D9-F37E-44F3-AF30-D4CACACE4278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" indent="-3175">
              <a:buNone/>
            </a:pPr>
            <a:r>
              <a:rPr lang="en-US" b="1" dirty="0" err="1" smtClean="0"/>
              <a:t>Penyelesaian</a:t>
            </a:r>
            <a:r>
              <a:rPr lang="en-US" b="1" dirty="0" smtClean="0"/>
              <a:t>:</a:t>
            </a:r>
          </a:p>
          <a:p>
            <a:pPr marL="85725" indent="-3175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detector </a:t>
            </a:r>
            <a:r>
              <a:rPr lang="en-US" dirty="0" err="1" smtClean="0"/>
              <a:t>sinkron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bandpass</a:t>
            </a:r>
            <a:r>
              <a:rPr lang="en-US" dirty="0" smtClean="0"/>
              <a:t> filter (BW)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2kHz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center </a:t>
            </a:r>
            <a:r>
              <a:rPr lang="en-US" dirty="0" err="1" smtClean="0"/>
              <a:t>di</a:t>
            </a:r>
            <a:r>
              <a:rPr lang="en-US" dirty="0" smtClean="0"/>
              <a:t> 1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buNone/>
            </a:pPr>
            <a:r>
              <a:rPr lang="en-US" dirty="0" err="1" smtClean="0"/>
              <a:t>Besarnya</a:t>
            </a:r>
            <a:r>
              <a:rPr lang="en-US" dirty="0" smtClean="0"/>
              <a:t> noise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723900" algn="l"/>
              </a:tabLst>
            </a:pPr>
            <a:r>
              <a:rPr lang="pl-PL" dirty="0" smtClean="0"/>
              <a:t>x(t) </a:t>
            </a:r>
            <a:r>
              <a:rPr lang="en-US" dirty="0" smtClean="0"/>
              <a:t>	</a:t>
            </a:r>
            <a:r>
              <a:rPr lang="pl-PL" dirty="0" smtClean="0"/>
              <a:t>= 10</a:t>
            </a:r>
            <a:r>
              <a:rPr lang="pl-PL" baseline="30000" dirty="0" smtClean="0"/>
              <a:t>-4</a:t>
            </a:r>
            <a:r>
              <a:rPr lang="pl-PL" dirty="0" smtClean="0"/>
              <a:t>W/Hz x BW =10</a:t>
            </a:r>
            <a:r>
              <a:rPr lang="pl-PL" baseline="30000" dirty="0" smtClean="0"/>
              <a:t>-4</a:t>
            </a:r>
            <a:r>
              <a:rPr lang="pl-PL" dirty="0" smtClean="0"/>
              <a:t>W/Hz x 2000 Hz</a:t>
            </a:r>
            <a:r>
              <a:rPr lang="en-US" dirty="0" smtClean="0"/>
              <a:t> </a:t>
            </a:r>
          </a:p>
          <a:p>
            <a:pPr marL="365125" indent="358775">
              <a:buNone/>
            </a:pPr>
            <a:r>
              <a:rPr lang="en-US" dirty="0" smtClean="0"/>
              <a:t>= 0.2 Watt.</a:t>
            </a:r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signal-to-noise ratio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SNR = 1 W/0.2W = 5</a:t>
            </a:r>
          </a:p>
          <a:p>
            <a:pPr>
              <a:buNone/>
            </a:pPr>
            <a:r>
              <a:rPr lang="sv-SE" dirty="0" smtClean="0"/>
              <a:t>Biasanya nilai ini dinyatakan dalam bentuk dB yaitu sebesar:</a:t>
            </a:r>
          </a:p>
          <a:p>
            <a:pPr>
              <a:buNone/>
            </a:pPr>
            <a:r>
              <a:rPr lang="en-US" dirty="0" smtClean="0"/>
              <a:t>SNR = 10 log(5) = 6.9897 dB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9314-E08C-437B-BFAB-6D959926C420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Frequency Shift Keying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err="1" smtClean="0"/>
              <a:t>Bentuk</a:t>
            </a:r>
            <a:r>
              <a:rPr lang="en-US" altLang="en-US" dirty="0" smtClean="0"/>
              <a:t> yang paling </a:t>
            </a:r>
            <a:r>
              <a:rPr lang="en-US" altLang="en-US" dirty="0" err="1" smtClean="0"/>
              <a:t>umum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binary FSK (BFSK)</a:t>
            </a:r>
          </a:p>
          <a:p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biner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diwakili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frekuensi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dekat</a:t>
            </a:r>
            <a:r>
              <a:rPr lang="en-US" altLang="en-US" dirty="0" smtClean="0"/>
              <a:t> carrier)</a:t>
            </a:r>
          </a:p>
          <a:p>
            <a:r>
              <a:rPr lang="en-US" altLang="en-US" dirty="0" err="1" smtClean="0"/>
              <a:t>Kurang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eror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dibandingkan</a:t>
            </a:r>
            <a:r>
              <a:rPr lang="en-US" altLang="en-US" dirty="0" smtClean="0"/>
              <a:t> ASK</a:t>
            </a:r>
          </a:p>
          <a:p>
            <a:r>
              <a:rPr lang="en-US" altLang="en-US" dirty="0" err="1" smtClean="0"/>
              <a:t>Pada</a:t>
            </a:r>
            <a:r>
              <a:rPr lang="en-US" altLang="en-US" dirty="0" smtClean="0"/>
              <a:t> grade </a:t>
            </a:r>
            <a:r>
              <a:rPr lang="en-US" altLang="en-US" dirty="0" err="1" smtClean="0"/>
              <a:t>suara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mencapai</a:t>
            </a:r>
            <a:r>
              <a:rPr lang="en-US" altLang="en-US" dirty="0" smtClean="0"/>
              <a:t> 1200bps</a:t>
            </a:r>
          </a:p>
          <a:p>
            <a:r>
              <a:rPr lang="en-US" altLang="en-US" dirty="0" smtClean="0"/>
              <a:t>Radio </a:t>
            </a:r>
            <a:r>
              <a:rPr lang="en-US" altLang="en-US" dirty="0" err="1" smtClean="0"/>
              <a:t>frekuensi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tinggi</a:t>
            </a:r>
            <a:endParaRPr lang="en-US" altLang="en-US" dirty="0" smtClean="0"/>
          </a:p>
          <a:p>
            <a:r>
              <a:rPr lang="en-US" altLang="en-US" dirty="0" err="1" smtClean="0"/>
              <a:t>Bahkan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frekuensinya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jaringan</a:t>
            </a:r>
            <a:r>
              <a:rPr lang="en-US" altLang="en-US" dirty="0" smtClean="0"/>
              <a:t> LANs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co-ax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B983-5005-44BB-97F9-5E44B5C7B635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FSK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frekuensi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endParaRPr lang="en-GB" dirty="0" smtClean="0"/>
          </a:p>
          <a:p>
            <a:r>
              <a:rPr lang="en-GB" dirty="0" err="1" smtClean="0"/>
              <a:t>Pemakaian</a:t>
            </a:r>
            <a:r>
              <a:rPr lang="en-GB" dirty="0" smtClean="0"/>
              <a:t> bandwidth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efisien</a:t>
            </a:r>
            <a:endParaRPr lang="en-GB" dirty="0" smtClean="0"/>
          </a:p>
          <a:p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terkena</a:t>
            </a:r>
            <a:r>
              <a:rPr lang="en-GB" dirty="0" smtClean="0"/>
              <a:t> </a:t>
            </a:r>
            <a:r>
              <a:rPr lang="en-GB" dirty="0" err="1" smtClean="0"/>
              <a:t>eror</a:t>
            </a:r>
            <a:endParaRPr lang="en-GB" dirty="0" smtClean="0"/>
          </a:p>
          <a:p>
            <a:r>
              <a:rPr lang="en-GB" dirty="0" err="1" smtClean="0"/>
              <a:t>Setiap</a:t>
            </a:r>
            <a:r>
              <a:rPr lang="en-GB" dirty="0" smtClean="0"/>
              <a:t> element </a:t>
            </a:r>
            <a:r>
              <a:rPr lang="en-GB" dirty="0" err="1" smtClean="0"/>
              <a:t>pensinyalan</a:t>
            </a:r>
            <a:r>
              <a:rPr lang="en-GB" dirty="0" smtClean="0"/>
              <a:t> </a:t>
            </a:r>
            <a:r>
              <a:rPr lang="en-GB" dirty="0" err="1" smtClean="0"/>
              <a:t>mewakili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E6AF-E243-4A01-BC11-8C79042DA4D2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Phase Shift Keying (PSK)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Fase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sinyal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pembawa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mewakili</a:t>
            </a:r>
            <a:r>
              <a:rPr lang="en-US" altLang="en-US" dirty="0" smtClean="0"/>
              <a:t> data</a:t>
            </a:r>
          </a:p>
          <a:p>
            <a:r>
              <a:rPr lang="en-US" altLang="en-US" dirty="0" smtClean="0"/>
              <a:t>Binary PSK</a:t>
            </a:r>
          </a:p>
          <a:p>
            <a:pPr lvl="1"/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mewakili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digit </a:t>
            </a:r>
            <a:r>
              <a:rPr lang="en-US" altLang="en-US" dirty="0" err="1" smtClean="0"/>
              <a:t>biner</a:t>
            </a:r>
            <a:endParaRPr lang="en-US" altLang="en-US" dirty="0" smtClean="0"/>
          </a:p>
          <a:p>
            <a:r>
              <a:rPr lang="en-US" altLang="en-US" dirty="0" smtClean="0"/>
              <a:t>Differential PSK</a:t>
            </a:r>
          </a:p>
          <a:p>
            <a:pPr lvl="1"/>
            <a:r>
              <a:rPr lang="en-US" altLang="en-US" dirty="0" err="1" smtClean="0"/>
              <a:t>Fase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digeser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relatif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transmisi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sebelumnya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dibandingkan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sinyal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referensi</a:t>
            </a:r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5A3D-86AF-4909-AACD-663C508FD72F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Analog Data, Digital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dirty="0" err="1" smtClean="0"/>
              <a:t>Digitalisasi</a:t>
            </a:r>
            <a:endParaRPr lang="en-US" altLang="en-US" dirty="0" smtClean="0"/>
          </a:p>
          <a:p>
            <a:pPr marL="363538" lvl="1" indent="-236538"/>
            <a:r>
              <a:rPr lang="en-US" altLang="en-US" dirty="0" err="1" smtClean="0"/>
              <a:t>Mengubah</a:t>
            </a:r>
            <a:r>
              <a:rPr lang="en-US" altLang="en-US" dirty="0" smtClean="0"/>
              <a:t> data analog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data digital</a:t>
            </a:r>
          </a:p>
          <a:p>
            <a:pPr marL="363538" lvl="1" indent="-236538"/>
            <a:r>
              <a:rPr lang="en-US" altLang="en-US" dirty="0" smtClean="0"/>
              <a:t>Data digital </a:t>
            </a:r>
            <a:r>
              <a:rPr lang="en-US" altLang="en-US" dirty="0" err="1" smtClean="0"/>
              <a:t>kemudian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ditransmisikan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NRZ-L (</a:t>
            </a:r>
            <a:r>
              <a:rPr lang="en-US" altLang="en-US" dirty="0" err="1" smtClean="0"/>
              <a:t>nonreturn</a:t>
            </a:r>
            <a:r>
              <a:rPr lang="en-US" altLang="en-US" dirty="0" smtClean="0"/>
              <a:t> to zero level)</a:t>
            </a:r>
          </a:p>
          <a:p>
            <a:pPr marL="363538" lvl="1" indent="-236538"/>
            <a:r>
              <a:rPr lang="en-US" altLang="en-US" dirty="0" smtClean="0"/>
              <a:t>Data digital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ditransmisikan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selain</a:t>
            </a:r>
            <a:r>
              <a:rPr lang="en-US" altLang="en-US" dirty="0" smtClean="0"/>
              <a:t> NRZ-L</a:t>
            </a:r>
          </a:p>
          <a:p>
            <a:pPr marL="363538" lvl="1" indent="-236538"/>
            <a:r>
              <a:rPr lang="en-US" altLang="en-US" dirty="0" smtClean="0"/>
              <a:t>Data digital </a:t>
            </a:r>
            <a:r>
              <a:rPr lang="en-US" altLang="en-US" dirty="0" err="1" smtClean="0"/>
              <a:t>dikonversi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sinyal</a:t>
            </a:r>
            <a:r>
              <a:rPr lang="en-US" altLang="en-US" dirty="0" smtClean="0"/>
              <a:t> analog</a:t>
            </a:r>
          </a:p>
          <a:p>
            <a:pPr marL="363538" lvl="1" indent="-236538"/>
            <a:r>
              <a:rPr lang="en-US" altLang="en-US" dirty="0" err="1" smtClean="0"/>
              <a:t>Konversi</a:t>
            </a:r>
            <a:r>
              <a:rPr lang="en-US" altLang="en-US" dirty="0" smtClean="0"/>
              <a:t> analog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digital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codec.</a:t>
            </a:r>
          </a:p>
          <a:p>
            <a:pPr marL="363538" lvl="1" indent="-236538"/>
            <a:r>
              <a:rPr lang="en-US" altLang="en-US" dirty="0" smtClean="0"/>
              <a:t>Pulse code modulation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6118" y="6305550"/>
            <a:ext cx="2133600" cy="476250"/>
          </a:xfrm>
        </p:spPr>
        <p:txBody>
          <a:bodyPr/>
          <a:lstStyle/>
          <a:p>
            <a:fld id="{A20D73C7-B2AE-48D5-B36E-BA70A137198B}" type="datetime11">
              <a:rPr lang="en-US" smtClean="0"/>
              <a:t>10:24:34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 err="1" smtClean="0"/>
              <a:t>Nonreturn</a:t>
            </a:r>
            <a:r>
              <a:rPr lang="en-US" altLang="en-US" sz="4400" dirty="0" smtClean="0"/>
              <a:t> to Zero-Level (NRZ-L)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tegangan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(+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– ATAU +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nol</a:t>
            </a:r>
            <a:r>
              <a:rPr lang="en-US" altLang="en-US" dirty="0" smtClean="0"/>
              <a:t>) for bit 0 and 1.</a:t>
            </a:r>
          </a:p>
          <a:p>
            <a:r>
              <a:rPr lang="en-US" altLang="en-US" dirty="0" err="1" smtClean="0"/>
              <a:t>Tegangan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selama</a:t>
            </a:r>
            <a:r>
              <a:rPr lang="en-US" altLang="en-US" dirty="0" smtClean="0"/>
              <a:t> interval bit </a:t>
            </a:r>
          </a:p>
          <a:p>
            <a:pPr lvl="1"/>
            <a:r>
              <a:rPr lang="en-US" altLang="en-US" dirty="0" err="1" smtClean="0"/>
              <a:t>Tanpa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maksudnya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kembali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tegangan</a:t>
            </a:r>
            <a:r>
              <a:rPr lang="en-US" altLang="en-US" dirty="0" smtClean="0"/>
              <a:t> nol.</a:t>
            </a:r>
          </a:p>
          <a:p>
            <a:pPr lvl="1"/>
            <a:r>
              <a:rPr lang="en-US" altLang="en-US" dirty="0" err="1" smtClean="0"/>
              <a:t>Contoh</a:t>
            </a:r>
            <a:r>
              <a:rPr lang="en-US" altLang="en-US" dirty="0" smtClean="0"/>
              <a:t>:  </a:t>
            </a:r>
            <a:r>
              <a:rPr lang="en-US" altLang="en-US" dirty="0" err="1" smtClean="0"/>
              <a:t>ketika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tegangan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bit = 0, </a:t>
            </a:r>
            <a:r>
              <a:rPr lang="en-US" altLang="en-US" dirty="0" err="1" smtClean="0"/>
              <a:t>tegangan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positif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konstant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bit = 1</a:t>
            </a:r>
          </a:p>
          <a:p>
            <a:r>
              <a:rPr lang="en-US" altLang="en-US" dirty="0" err="1" smtClean="0"/>
              <a:t>Tetapi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negatif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1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positif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lainnya</a:t>
            </a:r>
            <a:r>
              <a:rPr lang="en-US" alt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642-E427-4D11-9ACA-8C729AA24A91}" type="datetime11">
              <a:rPr lang="en-US" smtClean="0"/>
              <a:t>10:24:42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Digitisasi</a:t>
            </a:r>
            <a:r>
              <a:rPr lang="en-GB" dirty="0" smtClean="0"/>
              <a:t> Data </a:t>
            </a:r>
            <a:r>
              <a:rPr lang="en-GB" dirty="0" err="1" smtClean="0"/>
              <a:t>Analog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25381" b="47340"/>
          <a:stretch>
            <a:fillRect/>
          </a:stretch>
        </p:blipFill>
        <p:spPr bwMode="auto">
          <a:xfrm>
            <a:off x="228600" y="1752600"/>
            <a:ext cx="792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63138" b="47340"/>
          <a:stretch>
            <a:fillRect/>
          </a:stretch>
        </p:blipFill>
        <p:spPr bwMode="auto">
          <a:xfrm>
            <a:off x="2819400" y="3962400"/>
            <a:ext cx="39147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B84-A97E-4AF2-828A-816DBAEB3635}" type="datetime11">
              <a:rPr lang="en-US" smtClean="0"/>
              <a:t>10:31:14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MODULASI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" indent="-3175"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modulasi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:</a:t>
            </a:r>
          </a:p>
          <a:p>
            <a:pPr marL="596900" indent="-514350">
              <a:buFont typeface="Wingdings 2"/>
              <a:buAutoNum type="arabicPeriod"/>
            </a:pPr>
            <a:r>
              <a:rPr lang="en-US" b="1" dirty="0" smtClean="0"/>
              <a:t>Data digital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digital.</a:t>
            </a:r>
            <a:r>
              <a:rPr lang="en-US" dirty="0" smtClean="0"/>
              <a:t> </a:t>
            </a:r>
            <a:r>
              <a:rPr lang="en-US" altLang="en-US" dirty="0" err="1" smtClean="0"/>
              <a:t>Bentuk</a:t>
            </a:r>
            <a:r>
              <a:rPr lang="en-US" altLang="en-US" dirty="0" smtClean="0"/>
              <a:t> paling </a:t>
            </a:r>
            <a:r>
              <a:rPr lang="en-US" altLang="en-US" dirty="0" err="1" smtClean="0"/>
              <a:t>sederhana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biner</a:t>
            </a:r>
            <a:r>
              <a:rPr lang="en-US" altLang="en-US" dirty="0" smtClean="0"/>
              <a:t> (0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1).</a:t>
            </a:r>
            <a:endParaRPr lang="en-US" b="1" dirty="0" smtClean="0"/>
          </a:p>
          <a:p>
            <a:pPr marL="596900" indent="-514350">
              <a:buFont typeface="Wingdings 2"/>
              <a:buAutoNum type="arabicPeriod"/>
            </a:pPr>
            <a:r>
              <a:rPr lang="en-US" b="1" dirty="0" smtClean="0"/>
              <a:t>Data digital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analog.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Pengiriman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tansmisi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radio.</a:t>
            </a:r>
          </a:p>
          <a:p>
            <a:pPr marL="596900" indent="-514350">
              <a:buFont typeface="Wingdings 2"/>
              <a:buAutoNum type="arabicPeriod"/>
            </a:pPr>
            <a:r>
              <a:rPr lang="en-US" b="1" dirty="0" smtClean="0"/>
              <a:t>Data analog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analog. </a:t>
            </a:r>
            <a:r>
              <a:rPr lang="en-US" dirty="0" err="1" smtClean="0"/>
              <a:t>tanpa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konversi</a:t>
            </a:r>
            <a:r>
              <a:rPr lang="en-US" altLang="en-US" dirty="0" smtClean="0"/>
              <a:t> (voice, telephone).</a:t>
            </a:r>
            <a:endParaRPr lang="en-US" b="1" dirty="0" smtClean="0"/>
          </a:p>
          <a:p>
            <a:pPr marL="596900" indent="-514350">
              <a:buFont typeface="Wingdings 2"/>
              <a:buAutoNum type="arabicPeriod"/>
            </a:pPr>
            <a:r>
              <a:rPr lang="en-US" b="1" dirty="0" smtClean="0"/>
              <a:t>Data analog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smtClean="0"/>
              <a:t>media digital.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</a:t>
            </a:r>
            <a:r>
              <a:rPr lang="en-US" dirty="0" err="1" smtClean="0"/>
              <a:t>telepon</a:t>
            </a:r>
            <a:r>
              <a:rPr lang="en-US" dirty="0" smtClean="0"/>
              <a:t>)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VoIP).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252A-BC95-4A7F-84F8-65A965521B77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DIGITAL, SINYAL ANALOG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– 300Hz to 3400Hz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Menggunakan</a:t>
            </a:r>
            <a:r>
              <a:rPr lang="en-US" dirty="0" smtClean="0"/>
              <a:t> modem (</a:t>
            </a:r>
            <a:r>
              <a:rPr lang="en-US" dirty="0" err="1" smtClean="0"/>
              <a:t>modulatordemodulator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5636" b="1"/>
          <a:stretch>
            <a:fillRect/>
          </a:stretch>
        </p:blipFill>
        <p:spPr bwMode="auto">
          <a:xfrm>
            <a:off x="-12902" y="3357562"/>
            <a:ext cx="915690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A1FE-1B9F-4811-BA59-590D2A5EA2F1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SISTEM MODULASI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Amplitude shift keying (ASK)</a:t>
            </a:r>
          </a:p>
          <a:p>
            <a:pPr>
              <a:buNone/>
            </a:pPr>
            <a:r>
              <a:rPr lang="en-US" dirty="0" smtClean="0"/>
              <a:t>• Frequency shift keying (FSK)</a:t>
            </a:r>
          </a:p>
          <a:p>
            <a:pPr>
              <a:buNone/>
            </a:pPr>
            <a:r>
              <a:rPr lang="en-US" dirty="0" smtClean="0"/>
              <a:t>• Phase shift keying (PSK)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437E-8DCC-4DAD-AFD6-9363ABE83576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AMPLITUDE SHIFT KEYING (ASK)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r>
              <a:rPr lang="pt-BR" dirty="0" smtClean="0"/>
              <a:t>Hasil diwakili oleh perbedaan amplitudo pada </a:t>
            </a:r>
            <a:r>
              <a:rPr lang="en-US" dirty="0" smtClean="0"/>
              <a:t>carrier</a:t>
            </a:r>
          </a:p>
          <a:p>
            <a:r>
              <a:rPr lang="pt-BR" dirty="0" smtClean="0"/>
              <a:t>Selalu, satu amplitudo adalah zero</a:t>
            </a:r>
            <a:endParaRPr lang="en-US" dirty="0" smtClean="0"/>
          </a:p>
          <a:p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gain </a:t>
            </a:r>
            <a:r>
              <a:rPr lang="en-US" dirty="0" err="1" smtClean="0"/>
              <a:t>tiba-tiba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r>
              <a:rPr lang="pt-BR" dirty="0" smtClean="0"/>
              <a:t>Sampai dengan 1200bps pada voice grade line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fiber optic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59CA-7B33-49FD-AEB2-12A384A9C0CF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ASK (BASK)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428868"/>
            <a:ext cx="749808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Vc</a:t>
            </a:r>
            <a:r>
              <a:rPr lang="en-US" dirty="0" smtClean="0"/>
              <a:t>= </a:t>
            </a:r>
            <a:r>
              <a:rPr lang="en-US" dirty="0" err="1" smtClean="0"/>
              <a:t>amplitudo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carrier</a:t>
            </a:r>
          </a:p>
          <a:p>
            <a:pPr>
              <a:buNone/>
            </a:pPr>
            <a:r>
              <a:rPr lang="en-US" i="1" dirty="0" err="1" smtClean="0"/>
              <a:t>v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pemodulasi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</a:t>
            </a:r>
          </a:p>
          <a:p>
            <a:pPr>
              <a:buNone/>
            </a:pPr>
            <a:r>
              <a:rPr lang="en-US" dirty="0" smtClean="0"/>
              <a:t>m = </a:t>
            </a:r>
            <a:r>
              <a:rPr lang="en-US" dirty="0" err="1" smtClean="0"/>
              <a:t>indek</a:t>
            </a:r>
            <a:r>
              <a:rPr lang="en-US" dirty="0" smtClean="0"/>
              <a:t> </a:t>
            </a:r>
            <a:r>
              <a:rPr lang="en-US" dirty="0" err="1" smtClean="0"/>
              <a:t>modulasi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0 ≤ m ≤ 1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</a:t>
            </a:r>
            <a:r>
              <a:rPr lang="en-US" baseline="-25000" dirty="0" smtClean="0"/>
              <a:t>c</a:t>
            </a:r>
            <a:r>
              <a:rPr lang="en-US" dirty="0" smtClean="0"/>
              <a:t> = 2</a:t>
            </a:r>
            <a:r>
              <a:rPr lang="en-US" dirty="0" smtClean="0">
                <a:sym typeface="Symbol"/>
              </a:rPr>
              <a:t></a:t>
            </a:r>
            <a:r>
              <a:rPr lang="en-US" i="1" dirty="0" smtClean="0"/>
              <a:t>f</a:t>
            </a:r>
            <a:r>
              <a:rPr lang="en-US" i="1" baseline="-25000" dirty="0" smtClean="0"/>
              <a:t>c</a:t>
            </a:r>
            <a:r>
              <a:rPr lang="en-US" i="1" dirty="0" smtClean="0"/>
              <a:t> = </a:t>
            </a:r>
            <a:r>
              <a:rPr lang="en-US" dirty="0" err="1" smtClean="0"/>
              <a:t>frekuensi</a:t>
            </a:r>
            <a:r>
              <a:rPr lang="en-US" dirty="0" smtClean="0"/>
              <a:t> carrier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radiant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257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9713" y="2126232"/>
            <a:ext cx="7345122" cy="46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4" y="2081234"/>
            <a:ext cx="7597529" cy="477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2000240"/>
            <a:ext cx="7358114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001B-F466-4DB8-927A-357CC825C437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MODULATOR BASK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On-Off Keying</a:t>
            </a:r>
          </a:p>
          <a:p>
            <a:pPr marL="365125" indent="-3175">
              <a:buNone/>
            </a:pPr>
            <a:r>
              <a:rPr lang="en-US" dirty="0" smtClean="0"/>
              <a:t>Level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bit 0</a:t>
            </a:r>
          </a:p>
          <a:p>
            <a:pPr marL="365125" indent="-3175">
              <a:buNone/>
            </a:pPr>
            <a:r>
              <a:rPr lang="en-US" dirty="0" smtClean="0"/>
              <a:t>Level high </a:t>
            </a:r>
            <a:r>
              <a:rPr lang="en-US" dirty="0" err="1" smtClean="0"/>
              <a:t>untuk</a:t>
            </a:r>
            <a:r>
              <a:rPr lang="en-US" dirty="0" smtClean="0"/>
              <a:t> bit 1</a:t>
            </a:r>
          </a:p>
          <a:p>
            <a:endParaRPr lang="en-US" dirty="0" smtClean="0"/>
          </a:p>
          <a:p>
            <a:r>
              <a:rPr lang="en-US" dirty="0" smtClean="0"/>
              <a:t>Level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 marL="365125" indent="-3175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2,5 V u/</a:t>
            </a:r>
          </a:p>
          <a:p>
            <a:pPr marL="365125" indent="-3175">
              <a:buNone/>
            </a:pPr>
            <a:r>
              <a:rPr lang="en-US" dirty="0" smtClean="0"/>
              <a:t>bit 0 </a:t>
            </a:r>
            <a:r>
              <a:rPr lang="en-US" dirty="0" err="1" smtClean="0"/>
              <a:t>dan</a:t>
            </a:r>
            <a:r>
              <a:rPr lang="en-US" dirty="0" smtClean="0"/>
              <a:t> 5 V</a:t>
            </a:r>
          </a:p>
          <a:p>
            <a:pPr marL="365125" indent="-3175">
              <a:buNone/>
            </a:pPr>
            <a:r>
              <a:rPr lang="en-US" dirty="0" smtClean="0"/>
              <a:t>u/ bit 1.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071679"/>
            <a:ext cx="2867019" cy="142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3623" y="4286256"/>
            <a:ext cx="4820409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C7D5-9E1D-4723-84A2-449B155481B4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DEMODULATOR BASK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Coherent,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timing (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hal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mudah</a:t>
            </a:r>
            <a:r>
              <a:rPr lang="en-US" i="1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sebagi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) yang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carrier yang </a:t>
            </a:r>
            <a:r>
              <a:rPr lang="en-US" dirty="0" err="1" smtClean="0"/>
              <a:t>datang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smtClean="0"/>
              <a:t>Synchronous demodulator.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Incoherent,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carrier yang </a:t>
            </a:r>
            <a:r>
              <a:rPr lang="en-US" dirty="0" err="1" smtClean="0"/>
              <a:t>datang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smtClean="0"/>
              <a:t>Envelope demodulation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dirty="0" smtClean="0"/>
              <a:t>square-law demodulator</a:t>
            </a:r>
            <a:r>
              <a:rPr lang="en-US" i="1" dirty="0" smtClean="0"/>
              <a:t>.</a:t>
            </a:r>
          </a:p>
          <a:p>
            <a:endParaRPr lang="en-US" i="1" dirty="0" smtClean="0">
              <a:solidFill>
                <a:schemeClr val="bg1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                                 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428867"/>
            <a:ext cx="3784052" cy="16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5072074"/>
            <a:ext cx="355999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5143512"/>
            <a:ext cx="47863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1C61-D1DA-4680-B437-A000E23161C0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to Noise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SNR = </a:t>
            </a:r>
            <a:r>
              <a:rPr lang="en-US" dirty="0" err="1" smtClean="0"/>
              <a:t>Sinyal</a:t>
            </a:r>
            <a:r>
              <a:rPr lang="en-US" dirty="0" smtClean="0"/>
              <a:t> / Noise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85725" indent="-3175">
              <a:buNone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signal-to-noise ratio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system </a:t>
            </a:r>
            <a:r>
              <a:rPr lang="en-US" dirty="0" err="1" smtClean="0"/>
              <a:t>komunikasi</a:t>
            </a:r>
            <a:r>
              <a:rPr lang="en-US" dirty="0" smtClean="0"/>
              <a:t> ASK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mentransmisi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baseband sin(2000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t)/2000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1ms </a:t>
            </a:r>
            <a:r>
              <a:rPr lang="en-US" dirty="0" err="1" smtClean="0"/>
              <a:t>dan</a:t>
            </a:r>
            <a:r>
              <a:rPr lang="en-US" dirty="0" smtClean="0"/>
              <a:t> noise additive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</a:t>
            </a:r>
            <a:r>
              <a:rPr lang="en-US" baseline="30000" dirty="0" smtClean="0"/>
              <a:t>-4 </a:t>
            </a:r>
            <a:r>
              <a:rPr lang="en-US" dirty="0" smtClean="0"/>
              <a:t>Watt/Hz. </a:t>
            </a:r>
            <a:r>
              <a:rPr lang="en-US" dirty="0" err="1" smtClean="0"/>
              <a:t>Frekuensi</a:t>
            </a:r>
            <a:r>
              <a:rPr lang="en-US" dirty="0" smtClean="0"/>
              <a:t> carrier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1MHz.  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detector </a:t>
            </a:r>
            <a:r>
              <a:rPr lang="en-US" dirty="0" err="1" smtClean="0"/>
              <a:t>sinkron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2062-7C48-4D04-9C29-CBF71BB26630}" type="datetime11">
              <a:rPr lang="en-US" smtClean="0"/>
              <a:t>09:54:03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632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KOMUNIKASI DATA</vt:lpstr>
      <vt:lpstr>TEKNIK MODULASI</vt:lpstr>
      <vt:lpstr>DATA DIGITAL, SINYAL ANALOG</vt:lpstr>
      <vt:lpstr>SISTEM MODULASI</vt:lpstr>
      <vt:lpstr>AMPLITUDE SHIFT KEYING (ASK)</vt:lpstr>
      <vt:lpstr>BINARY ASK (BASK)</vt:lpstr>
      <vt:lpstr>MODULATOR BASK</vt:lpstr>
      <vt:lpstr>DEMODULATOR BASK</vt:lpstr>
      <vt:lpstr>Signal to Noise Ratio</vt:lpstr>
      <vt:lpstr>Slide 10</vt:lpstr>
      <vt:lpstr>Frequency Shift Keying</vt:lpstr>
      <vt:lpstr>Multiple FSK</vt:lpstr>
      <vt:lpstr>Phase Shift Keying (PSK)</vt:lpstr>
      <vt:lpstr>Analog Data, Digital Signal</vt:lpstr>
      <vt:lpstr>Nonreturn to Zero-Level (NRZ-L)</vt:lpstr>
      <vt:lpstr>Digitisasi Data Analog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Martin Wahyunus</dc:creator>
  <cp:lastModifiedBy>Martin Wahyunus</cp:lastModifiedBy>
  <cp:revision>31</cp:revision>
  <dcterms:created xsi:type="dcterms:W3CDTF">2010-04-07T19:22:22Z</dcterms:created>
  <dcterms:modified xsi:type="dcterms:W3CDTF">2010-04-11T19:12:50Z</dcterms:modified>
</cp:coreProperties>
</file>