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1"/>
  </p:notesMasterIdLst>
  <p:sldIdLst>
    <p:sldId id="256" r:id="rId2"/>
    <p:sldId id="259" r:id="rId3"/>
    <p:sldId id="260" r:id="rId4"/>
    <p:sldId id="264" r:id="rId5"/>
    <p:sldId id="257" r:id="rId6"/>
    <p:sldId id="258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85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7FE3C7-1EB8-4310-A990-B2DC310E1EBF}" type="datetimeFigureOut">
              <a:rPr lang="en-US" smtClean="0"/>
              <a:pPr/>
              <a:t>4/11/2010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AA8803-BD58-464C-9BC0-8497CBC7B1B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29AAAB-D8E8-4EE0-B2CF-FEFAA69E8724}" type="datetime11">
              <a:rPr lang="id-ID" smtClean="0"/>
              <a:pPr/>
              <a:t>13:05:21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DE4A07-0123-402D-B48F-219F8ADB655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47F4F6-C847-4BDB-8985-C11291BC633D}" type="datetime11">
              <a:rPr lang="id-ID" smtClean="0"/>
              <a:pPr/>
              <a:t>13:05:21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DE4A07-0123-402D-B48F-219F8ADB65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C518C7-3D11-4233-8E5B-C1FD70442C4D}" type="datetime11">
              <a:rPr lang="id-ID" smtClean="0"/>
              <a:pPr/>
              <a:t>13:05:21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DE4A07-0123-402D-B48F-219F8ADB65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DB9405-1E5F-4335-B5E3-02BAF4584ECB}" type="datetime11">
              <a:rPr lang="id-ID" smtClean="0"/>
              <a:pPr/>
              <a:t>13:05:21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DE4A07-0123-402D-B48F-219F8ADB65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D4C9CD2-024D-4AC1-8BDF-43FF5CDDCE64}" type="datetime11">
              <a:rPr lang="id-ID" smtClean="0"/>
              <a:pPr/>
              <a:t>13:05:21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DE4A07-0123-402D-B48F-219F8ADB655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88B062-6EEC-4714-A940-B2482A3EC4E0}" type="datetime11">
              <a:rPr lang="id-ID" smtClean="0"/>
              <a:pPr/>
              <a:t>13:05:21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DE4A07-0123-402D-B48F-219F8ADB65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A790A9-9D1A-4C10-9322-B82EDF630012}" type="datetime11">
              <a:rPr lang="id-ID" smtClean="0"/>
              <a:pPr/>
              <a:t>13:05:21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DE4A07-0123-402D-B48F-219F8ADB65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4146EC-2BB2-43D1-AD54-74964CBE5BAB}" type="datetime11">
              <a:rPr lang="id-ID" smtClean="0"/>
              <a:pPr/>
              <a:t>13:05:21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DE4A07-0123-402D-B48F-219F8ADB65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76439D-368A-4BE7-90C9-BFA0A9570F75}" type="datetime11">
              <a:rPr lang="id-ID" smtClean="0"/>
              <a:pPr/>
              <a:t>13:05:21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DE4A07-0123-402D-B48F-219F8ADB655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E181E9-9727-41AF-AAEC-B94B344C7EC2}" type="datetime11">
              <a:rPr lang="id-ID" smtClean="0"/>
              <a:pPr/>
              <a:t>13:05:21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DE4A07-0123-402D-B48F-219F8ADB65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43F425-7E76-4780-84E3-18B3ECFBCC88}" type="datetime11">
              <a:rPr lang="id-ID" smtClean="0"/>
              <a:pPr/>
              <a:t>13:05:21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DE4A07-0123-402D-B48F-219F8ADB655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2EA0D5AE-E199-4F27-8883-687932849A66}" type="datetime11">
              <a:rPr lang="id-ID" smtClean="0"/>
              <a:pPr/>
              <a:t>13:05:21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EBDE4A07-0123-402D-B48F-219F8ADB655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KOMUNIKASI DATA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BANDWIDTH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0100" y="274638"/>
            <a:ext cx="7933588" cy="1143000"/>
          </a:xfrm>
        </p:spPr>
        <p:txBody>
          <a:bodyPr/>
          <a:lstStyle/>
          <a:p>
            <a:r>
              <a:rPr lang="en-US" b="1" dirty="0" smtClean="0"/>
              <a:t>BANDWIDTH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0100" y="1447800"/>
            <a:ext cx="7933588" cy="1123944"/>
          </a:xfrm>
        </p:spPr>
        <p:txBody>
          <a:bodyPr>
            <a:normAutofit fontScale="92500"/>
          </a:bodyPr>
          <a:lstStyle/>
          <a:p>
            <a:pPr marL="85725" indent="-3175">
              <a:buNone/>
            </a:pP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Teknik</a:t>
            </a:r>
            <a:r>
              <a:rPr lang="en-US" dirty="0" smtClean="0"/>
              <a:t> Telekomunikasi, bandwidth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lebar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teknik</a:t>
            </a:r>
            <a:r>
              <a:rPr lang="en-US" dirty="0" smtClean="0"/>
              <a:t> </a:t>
            </a:r>
            <a:r>
              <a:rPr lang="en-US" dirty="0" err="1" smtClean="0"/>
              <a:t>pemancaran</a:t>
            </a:r>
            <a:r>
              <a:rPr lang="en-US" dirty="0" smtClean="0"/>
              <a:t>. 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42908" y="2571744"/>
            <a:ext cx="43053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4214810" y="2590808"/>
            <a:ext cx="4871278" cy="3981464"/>
          </a:xfrm>
          <a:prstGeom prst="rect">
            <a:avLst/>
          </a:prstGeom>
        </p:spPr>
        <p:txBody>
          <a:bodyPr>
            <a:normAutofit fontScale="85000" lnSpcReduction="10000"/>
          </a:bodyPr>
          <a:lstStyle/>
          <a:p>
            <a:pPr marL="449263" marR="0" lvl="0" indent="-366713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Frekuensi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pembawa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</a:t>
            </a:r>
            <a:r>
              <a:rPr kumimoji="0" lang="en-US" sz="3200" b="0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carrier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adalah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frekuensi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yang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akan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menyalurkan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data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</a:p>
          <a:p>
            <a:pPr marL="449263" marR="0" lvl="0" indent="-366713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Arial" pitchFamily="34" charset="0"/>
              <a:buChar char="•"/>
              <a:tabLst/>
              <a:defRPr/>
            </a:pPr>
            <a:r>
              <a:rPr lang="en-US" sz="3200" dirty="0" smtClean="0"/>
              <a:t>Bandwidth </a:t>
            </a:r>
            <a:r>
              <a:rPr lang="en-US" sz="3200" dirty="0" err="1" smtClean="0"/>
              <a:t>merupakan</a:t>
            </a:r>
            <a:r>
              <a:rPr lang="en-US" sz="3200" dirty="0" smtClean="0"/>
              <a:t> </a:t>
            </a:r>
            <a:r>
              <a:rPr lang="en-US" sz="3200" dirty="0" err="1" smtClean="0"/>
              <a:t>lebar</a:t>
            </a:r>
            <a:r>
              <a:rPr lang="en-US" sz="3200" dirty="0" smtClean="0"/>
              <a:t> </a:t>
            </a:r>
            <a:r>
              <a:rPr lang="en-US" sz="3200" dirty="0" err="1" smtClean="0"/>
              <a:t>frekuensi</a:t>
            </a:r>
            <a:r>
              <a:rPr lang="en-US" sz="3200" dirty="0" smtClean="0"/>
              <a:t> yang </a:t>
            </a:r>
            <a:r>
              <a:rPr lang="en-US" sz="3200" dirty="0" err="1" smtClean="0"/>
              <a:t>berada</a:t>
            </a:r>
            <a:r>
              <a:rPr lang="en-US" sz="3200" dirty="0" smtClean="0"/>
              <a:t> </a:t>
            </a:r>
            <a:r>
              <a:rPr lang="en-US" sz="3200" dirty="0" err="1" smtClean="0"/>
              <a:t>diantara</a:t>
            </a:r>
            <a:r>
              <a:rPr lang="en-US" sz="3200" dirty="0" smtClean="0"/>
              <a:t> </a:t>
            </a:r>
            <a:r>
              <a:rPr lang="en-US" sz="3200" dirty="0" err="1" smtClean="0"/>
              <a:t>frekuensi</a:t>
            </a:r>
            <a:r>
              <a:rPr lang="en-US" sz="3200" dirty="0" smtClean="0"/>
              <a:t> </a:t>
            </a:r>
            <a:r>
              <a:rPr lang="en-US" sz="3200" dirty="0" err="1" smtClean="0"/>
              <a:t>pembawa</a:t>
            </a:r>
            <a:r>
              <a:rPr lang="en-US" sz="3200" dirty="0" smtClean="0"/>
              <a:t>.</a:t>
            </a:r>
          </a:p>
          <a:p>
            <a:pPr marL="449263" marR="0" lvl="0" indent="-366713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Ukuran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bandwidth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menyatakan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ukuran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informasi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yang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bisa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dibawa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oleh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frekuensi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pembawa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C1B8D-9AC7-46F9-80E2-2F0E0073D037}" type="datetime11">
              <a:rPr lang="id-ID" smtClean="0"/>
              <a:pPr/>
              <a:t>15:01:46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BANDWIDTH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00694" y="1343044"/>
            <a:ext cx="3432994" cy="5086352"/>
          </a:xfrm>
        </p:spPr>
        <p:txBody>
          <a:bodyPr>
            <a:normAutofit lnSpcReduction="10000"/>
          </a:bodyPr>
          <a:lstStyle/>
          <a:p>
            <a:pPr marL="85725" indent="-3175">
              <a:buNone/>
            </a:pPr>
            <a:r>
              <a:rPr lang="en-US" dirty="0" smtClean="0"/>
              <a:t>Bandwidth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penggunaan</a:t>
            </a:r>
            <a:r>
              <a:rPr lang="en-US" dirty="0" smtClean="0"/>
              <a:t> internet </a:t>
            </a:r>
            <a:r>
              <a:rPr lang="en-US" dirty="0" err="1" smtClean="0"/>
              <a:t>berkaitan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besaran</a:t>
            </a:r>
            <a:r>
              <a:rPr lang="en-US" dirty="0" smtClean="0"/>
              <a:t> bps.</a:t>
            </a:r>
          </a:p>
          <a:p>
            <a:pPr marL="85725" indent="-3175">
              <a:buNone/>
            </a:pPr>
            <a:endParaRPr lang="en-US" dirty="0" smtClean="0"/>
          </a:p>
          <a:p>
            <a:pPr marL="85725" indent="-3175">
              <a:buNone/>
            </a:pPr>
            <a:r>
              <a:rPr lang="en-US" dirty="0" err="1" smtClean="0"/>
              <a:t>Analogi</a:t>
            </a:r>
            <a:r>
              <a:rPr lang="en-US" dirty="0" smtClean="0"/>
              <a:t> bandwidth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pipa</a:t>
            </a:r>
            <a:r>
              <a:rPr lang="en-US" dirty="0" smtClean="0"/>
              <a:t> air yang </a:t>
            </a:r>
            <a:r>
              <a:rPr lang="en-US" dirty="0" err="1" smtClean="0"/>
              <a:t>mempunyai</a:t>
            </a:r>
            <a:r>
              <a:rPr lang="en-US" dirty="0" smtClean="0"/>
              <a:t> diameter </a:t>
            </a:r>
            <a:r>
              <a:rPr lang="en-US" dirty="0" err="1" smtClean="0"/>
              <a:t>tertentu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1500174"/>
            <a:ext cx="5471219" cy="5357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AFCD3-05EB-40CF-99CD-373387F33C92}" type="datetime11">
              <a:rPr lang="id-ID" smtClean="0"/>
              <a:pPr/>
              <a:t>15:03:06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ALOKASI BANDWIDTH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457" y="1059328"/>
            <a:ext cx="9090189" cy="5798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D44AA-7208-4F04-B849-FC43C1743148}" type="datetime11">
              <a:rPr lang="id-ID" smtClean="0"/>
              <a:pPr/>
              <a:t>15:08:46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KARAKTERISTIK BANDWIDTH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b="1" dirty="0" smtClean="0"/>
              <a:t>Data Rate</a:t>
            </a:r>
          </a:p>
          <a:p>
            <a:pPr marL="365125" indent="-279400">
              <a:buFont typeface="Wingdings" pitchFamily="2" charset="2"/>
              <a:buChar char="q"/>
            </a:pPr>
            <a:r>
              <a:rPr lang="en-US" dirty="0" err="1" smtClean="0"/>
              <a:t>Dinyatakan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bits per second (bit/s)</a:t>
            </a:r>
          </a:p>
          <a:p>
            <a:pPr marL="365125" indent="-279400">
              <a:buFont typeface="Wingdings" pitchFamily="2" charset="2"/>
              <a:buChar char="q"/>
            </a:pP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data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dikomunikasikan</a:t>
            </a:r>
            <a:endParaRPr lang="en-US" dirty="0" smtClean="0"/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b="1" dirty="0" smtClean="0"/>
              <a:t>Bandwidth</a:t>
            </a:r>
          </a:p>
          <a:p>
            <a:pPr>
              <a:buFont typeface="Wingdings" pitchFamily="2" charset="2"/>
              <a:buChar char="q"/>
            </a:pPr>
            <a:r>
              <a:rPr lang="en-US" dirty="0" err="1" smtClean="0"/>
              <a:t>Dinyatakan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cycles per second, </a:t>
            </a:r>
            <a:r>
              <a:rPr lang="en-US" b="1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Hertz</a:t>
            </a:r>
          </a:p>
          <a:p>
            <a:pPr>
              <a:buFont typeface="Wingdings" pitchFamily="2" charset="2"/>
              <a:buChar char="q"/>
            </a:pPr>
            <a:r>
              <a:rPr lang="en-US" dirty="0" err="1" smtClean="0"/>
              <a:t>Dibatasi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transmitter </a:t>
            </a:r>
            <a:r>
              <a:rPr lang="en-US" dirty="0" err="1" smtClean="0"/>
              <a:t>dan</a:t>
            </a:r>
            <a:r>
              <a:rPr lang="en-US" dirty="0" smtClean="0"/>
              <a:t> media </a:t>
            </a:r>
            <a:r>
              <a:rPr lang="en-US" dirty="0" err="1" smtClean="0"/>
              <a:t>transmisi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7E11D-DF58-4879-84DA-0675F72ED323}" type="datetime11">
              <a:rPr lang="id-ID" smtClean="0"/>
              <a:pPr/>
              <a:t>15:14:00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KARAKTERISTIK BANDWIDTH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4102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err="1" smtClean="0"/>
              <a:t>Asumsikan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keadaan</a:t>
            </a:r>
            <a:r>
              <a:rPr lang="en-US" dirty="0" smtClean="0"/>
              <a:t> </a:t>
            </a:r>
            <a:r>
              <a:rPr lang="en-US" dirty="0" err="1" smtClean="0"/>
              <a:t>tanpa</a:t>
            </a:r>
            <a:r>
              <a:rPr lang="en-US" dirty="0" smtClean="0"/>
              <a:t> noise, </a:t>
            </a:r>
            <a:r>
              <a:rPr lang="en-US" dirty="0" err="1" smtClean="0"/>
              <a:t>sebuah</a:t>
            </a:r>
            <a:r>
              <a:rPr lang="en-US" dirty="0" smtClean="0"/>
              <a:t> bandwidth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besaran</a:t>
            </a:r>
            <a:r>
              <a:rPr lang="en-US" dirty="0" smtClean="0"/>
              <a:t> B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mendukung</a:t>
            </a:r>
            <a:r>
              <a:rPr lang="en-US" dirty="0" smtClean="0"/>
              <a:t> </a:t>
            </a:r>
            <a:r>
              <a:rPr lang="en-US" dirty="0" err="1" smtClean="0"/>
              <a:t>frekuensi</a:t>
            </a:r>
            <a:r>
              <a:rPr lang="en-US" dirty="0" smtClean="0"/>
              <a:t> </a:t>
            </a:r>
            <a:r>
              <a:rPr lang="en-US" dirty="0" err="1" smtClean="0"/>
              <a:t>maksimum</a:t>
            </a:r>
            <a:r>
              <a:rPr lang="en-US" dirty="0" smtClean="0"/>
              <a:t> </a:t>
            </a:r>
            <a:r>
              <a:rPr lang="en-US" dirty="0" err="1" smtClean="0"/>
              <a:t>sebesar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en-US" dirty="0" err="1" smtClean="0"/>
              <a:t>f</a:t>
            </a:r>
            <a:r>
              <a:rPr lang="en-US" baseline="-25000" dirty="0" err="1" smtClean="0"/>
              <a:t>max</a:t>
            </a:r>
            <a:r>
              <a:rPr lang="en-US" dirty="0" smtClean="0"/>
              <a:t>  = 2 B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berupa</a:t>
            </a:r>
            <a:r>
              <a:rPr lang="en-US" dirty="0" smtClean="0"/>
              <a:t> </a:t>
            </a:r>
            <a:r>
              <a:rPr lang="en-US" dirty="0" err="1" smtClean="0"/>
              <a:t>biner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en-US" dirty="0" smtClean="0"/>
              <a:t>C (bps) = 2 B (Hz)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berupa</a:t>
            </a:r>
            <a:r>
              <a:rPr lang="en-US" dirty="0" smtClean="0"/>
              <a:t> multilevel, </a:t>
            </a:r>
            <a:r>
              <a:rPr lang="en-US" dirty="0" err="1" smtClean="0"/>
              <a:t>maka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en-US" dirty="0" smtClean="0"/>
              <a:t>C (bps) = 2 B log</a:t>
            </a:r>
            <a:r>
              <a:rPr lang="en-US" baseline="-25000" dirty="0" smtClean="0"/>
              <a:t>2</a:t>
            </a:r>
            <a:r>
              <a:rPr lang="en-US" dirty="0" smtClean="0"/>
              <a:t> M(Hz)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Dimana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en-US" dirty="0" smtClean="0"/>
              <a:t>C = </a:t>
            </a:r>
            <a:r>
              <a:rPr lang="en-US" dirty="0" err="1" smtClean="0"/>
              <a:t>kapasitas</a:t>
            </a:r>
            <a:r>
              <a:rPr lang="en-US" dirty="0" smtClean="0"/>
              <a:t> </a:t>
            </a:r>
            <a:r>
              <a:rPr lang="en-US" dirty="0" err="1" smtClean="0"/>
              <a:t>kanal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M = </a:t>
            </a:r>
            <a:r>
              <a:rPr lang="en-US" dirty="0" err="1" smtClean="0"/>
              <a:t>jumlah</a:t>
            </a:r>
            <a:r>
              <a:rPr lang="en-US" dirty="0" smtClean="0"/>
              <a:t> level </a:t>
            </a:r>
            <a:r>
              <a:rPr lang="en-US" dirty="0" err="1" smtClean="0"/>
              <a:t>tegangan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C2ACF-AC9F-439D-98A5-BF5AA87C4835}" type="datetime11">
              <a:rPr lang="id-ID" smtClean="0"/>
              <a:pPr/>
              <a:t>15:19:57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CONTOH: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5852" y="1428736"/>
            <a:ext cx="7498080" cy="54292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transmisi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bandwidth </a:t>
            </a:r>
            <a:r>
              <a:rPr lang="en-US" i="1" dirty="0" smtClean="0"/>
              <a:t>B = 2.2GHz,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hitunglah</a:t>
            </a:r>
            <a:r>
              <a:rPr lang="en-US" dirty="0" smtClean="0"/>
              <a:t> </a:t>
            </a:r>
            <a:r>
              <a:rPr lang="en-US" dirty="0" err="1" smtClean="0"/>
              <a:t>besarnya</a:t>
            </a:r>
            <a:r>
              <a:rPr lang="en-US" dirty="0" smtClean="0"/>
              <a:t> C (1)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sinyal</a:t>
            </a:r>
            <a:r>
              <a:rPr lang="en-US" dirty="0" smtClean="0"/>
              <a:t> </a:t>
            </a:r>
            <a:r>
              <a:rPr lang="en-US" dirty="0" err="1" smtClean="0"/>
              <a:t>biner</a:t>
            </a:r>
            <a:r>
              <a:rPr lang="en-US" dirty="0" smtClean="0"/>
              <a:t> </a:t>
            </a:r>
            <a:r>
              <a:rPr lang="en-US" dirty="0" err="1" smtClean="0"/>
              <a:t>diskrit</a:t>
            </a:r>
            <a:r>
              <a:rPr lang="en-US" dirty="0" smtClean="0"/>
              <a:t>, (2)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sinyal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level </a:t>
            </a:r>
            <a:r>
              <a:rPr lang="en-US" dirty="0" err="1" smtClean="0"/>
              <a:t>diskrit</a:t>
            </a:r>
            <a:r>
              <a:rPr lang="en-US" dirty="0" smtClean="0"/>
              <a:t> sebesar16.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Jawab</a:t>
            </a:r>
            <a:r>
              <a:rPr lang="en-US" dirty="0" smtClean="0"/>
              <a:t>:</a:t>
            </a:r>
          </a:p>
          <a:p>
            <a:pPr marL="514350" indent="-514350">
              <a:buAutoNum type="arabicPeriod"/>
            </a:pPr>
            <a:r>
              <a:rPr lang="en-US" i="1" dirty="0" smtClean="0"/>
              <a:t>C = 2B = (2)(2.2x10</a:t>
            </a:r>
            <a:r>
              <a:rPr lang="en-US" i="1" baseline="30000" dirty="0" smtClean="0"/>
              <a:t>9</a:t>
            </a:r>
            <a:r>
              <a:rPr lang="en-US" i="1" dirty="0" smtClean="0"/>
              <a:t>Hz) = 4.4Gbps</a:t>
            </a:r>
          </a:p>
          <a:p>
            <a:pPr marL="514350" indent="-514350">
              <a:buAutoNum type="arabicPeriod"/>
            </a:pPr>
            <a:r>
              <a:rPr lang="en-US" i="1" dirty="0" smtClean="0"/>
              <a:t>C = 2B log</a:t>
            </a:r>
            <a:r>
              <a:rPr lang="en-US" i="1" baseline="-25000" dirty="0" smtClean="0"/>
              <a:t>2</a:t>
            </a:r>
            <a:r>
              <a:rPr lang="en-US" i="1" dirty="0" smtClean="0"/>
              <a:t> 16 </a:t>
            </a:r>
          </a:p>
          <a:p>
            <a:pPr marL="811213" indent="0">
              <a:buNone/>
            </a:pPr>
            <a:r>
              <a:rPr lang="en-US" i="1" dirty="0" smtClean="0"/>
              <a:t>= (2)(2.2x10</a:t>
            </a:r>
            <a:r>
              <a:rPr lang="en-US" i="1" baseline="30000" dirty="0" smtClean="0"/>
              <a:t>9</a:t>
            </a:r>
            <a:r>
              <a:rPr lang="en-US" i="1" dirty="0" smtClean="0"/>
              <a:t>Hz)(4) </a:t>
            </a:r>
          </a:p>
          <a:p>
            <a:pPr marL="808038" indent="20638">
              <a:buNone/>
            </a:pPr>
            <a:r>
              <a:rPr lang="en-US" i="1" dirty="0" smtClean="0"/>
              <a:t>= 17.6Gbps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D9503-F2E6-4776-AFC2-E249FAE60C40}" type="datetime11">
              <a:rPr lang="id-ID" smtClean="0"/>
              <a:pPr/>
              <a:t>15:24:35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PENENTUAN KAPASITAS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/>
              <a:t>Claude Shannon </a:t>
            </a:r>
            <a:r>
              <a:rPr lang="en-US" dirty="0" err="1" smtClean="0"/>
              <a:t>menetapkan</a:t>
            </a:r>
            <a:r>
              <a:rPr lang="en-US" dirty="0" smtClean="0"/>
              <a:t> </a:t>
            </a:r>
            <a:r>
              <a:rPr lang="en-US" b="1" dirty="0" smtClean="0"/>
              <a:t>signal to noise ratio: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kondisi</a:t>
            </a:r>
            <a:r>
              <a:rPr lang="en-US" dirty="0" smtClean="0"/>
              <a:t> </a:t>
            </a:r>
            <a:r>
              <a:rPr lang="en-US" dirty="0" err="1" smtClean="0"/>
              <a:t>kapasitas</a:t>
            </a:r>
            <a:r>
              <a:rPr lang="en-US" dirty="0" smtClean="0"/>
              <a:t> </a:t>
            </a:r>
            <a:r>
              <a:rPr lang="en-US" dirty="0" err="1" smtClean="0"/>
              <a:t>maksimal</a:t>
            </a:r>
            <a:r>
              <a:rPr lang="en-US" dirty="0" smtClean="0"/>
              <a:t> </a:t>
            </a:r>
            <a:r>
              <a:rPr lang="en-US" dirty="0" err="1" smtClean="0"/>
              <a:t>kanal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C, </a:t>
            </a:r>
            <a:r>
              <a:rPr lang="en-US" dirty="0" err="1" smtClean="0"/>
              <a:t>maka</a:t>
            </a:r>
            <a:r>
              <a:rPr lang="en-US" dirty="0" smtClean="0"/>
              <a:t>:</a:t>
            </a:r>
            <a:endParaRPr lang="en-US" i="1" dirty="0" smtClean="0"/>
          </a:p>
          <a:p>
            <a:pPr marL="0" indent="0">
              <a:buNone/>
            </a:pPr>
            <a:r>
              <a:rPr lang="en-US" i="1" dirty="0" smtClean="0"/>
              <a:t>C = B log</a:t>
            </a:r>
            <a:r>
              <a:rPr lang="en-US" i="1" baseline="-25000" dirty="0" smtClean="0"/>
              <a:t>2</a:t>
            </a:r>
            <a:r>
              <a:rPr lang="en-US" i="1" dirty="0" smtClean="0"/>
              <a:t>(1 + SNR)</a:t>
            </a:r>
          </a:p>
          <a:p>
            <a:pPr marL="0" indent="0">
              <a:buNone/>
            </a:pPr>
            <a:r>
              <a:rPr lang="en-US" dirty="0" smtClean="0"/>
              <a:t>SNR </a:t>
            </a:r>
            <a:r>
              <a:rPr lang="en-US" dirty="0" err="1" smtClean="0"/>
              <a:t>dan</a:t>
            </a:r>
            <a:r>
              <a:rPr lang="en-US" dirty="0" smtClean="0"/>
              <a:t> power </a:t>
            </a:r>
            <a:r>
              <a:rPr lang="en-US" dirty="0" err="1" smtClean="0"/>
              <a:t>biasanya</a:t>
            </a:r>
            <a:r>
              <a:rPr lang="en-US" dirty="0" smtClean="0"/>
              <a:t> </a:t>
            </a:r>
            <a:r>
              <a:rPr lang="en-US" dirty="0" err="1" smtClean="0"/>
              <a:t>diukur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dB, </a:t>
            </a:r>
            <a:r>
              <a:rPr lang="en-US" dirty="0" err="1" smtClean="0"/>
              <a:t>dimana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.</a:t>
            </a: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00232" y="1852609"/>
            <a:ext cx="5962650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71802" y="4286256"/>
            <a:ext cx="3486150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524145" y="5429264"/>
            <a:ext cx="4905375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ABDE2-730C-4415-9041-61A84D1DB122}" type="datetime11">
              <a:rPr lang="id-ID" smtClean="0"/>
              <a:pPr/>
              <a:t>15:30:55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3175" indent="-3175">
              <a:buNone/>
            </a:pP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diketahui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kanal</a:t>
            </a:r>
            <a:r>
              <a:rPr lang="en-US" dirty="0" smtClean="0"/>
              <a:t> </a:t>
            </a:r>
            <a:r>
              <a:rPr lang="en-US" dirty="0" err="1" smtClean="0"/>
              <a:t>dibebani</a:t>
            </a:r>
            <a:r>
              <a:rPr lang="en-US" dirty="0" smtClean="0"/>
              <a:t> </a:t>
            </a:r>
            <a:r>
              <a:rPr lang="en-US" dirty="0" err="1" smtClean="0"/>
              <a:t>diantara</a:t>
            </a:r>
            <a:r>
              <a:rPr lang="en-US" dirty="0" smtClean="0"/>
              <a:t> 2.2675Ghz </a:t>
            </a:r>
            <a:r>
              <a:rPr lang="en-US" dirty="0" err="1" smtClean="0"/>
              <a:t>dan</a:t>
            </a:r>
            <a:r>
              <a:rPr lang="en-US" dirty="0" smtClean="0"/>
              <a:t> 2.2725Ghz. SNR </a:t>
            </a:r>
            <a:r>
              <a:rPr lang="en-US" dirty="0" err="1" smtClean="0"/>
              <a:t>diperkirakan</a:t>
            </a:r>
            <a:r>
              <a:rPr lang="en-US" dirty="0" smtClean="0"/>
              <a:t> </a:t>
            </a:r>
            <a:r>
              <a:rPr lang="en-US" dirty="0" err="1" smtClean="0"/>
              <a:t>sebesar</a:t>
            </a:r>
            <a:r>
              <a:rPr lang="en-US" dirty="0" smtClean="0"/>
              <a:t> 12.6 dB. </a:t>
            </a:r>
            <a:r>
              <a:rPr lang="en-US" dirty="0" err="1" smtClean="0"/>
              <a:t>Berapa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level </a:t>
            </a:r>
            <a:r>
              <a:rPr lang="en-US" dirty="0" err="1" smtClean="0"/>
              <a:t>pensinyalan</a:t>
            </a:r>
            <a:r>
              <a:rPr lang="en-US" dirty="0" smtClean="0"/>
              <a:t> yang </a:t>
            </a:r>
            <a:r>
              <a:rPr lang="en-US" dirty="0" err="1" smtClean="0"/>
              <a:t>dibutuhkan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mencapai</a:t>
            </a:r>
            <a:r>
              <a:rPr lang="en-US" dirty="0" smtClean="0"/>
              <a:t> </a:t>
            </a:r>
            <a:r>
              <a:rPr lang="en-US" dirty="0" err="1" smtClean="0"/>
              <a:t>kapasitas</a:t>
            </a:r>
            <a:r>
              <a:rPr lang="en-US" dirty="0" smtClean="0"/>
              <a:t>?</a:t>
            </a:r>
          </a:p>
          <a:p>
            <a:pPr marL="3175" indent="-3175">
              <a:buNone/>
            </a:pPr>
            <a:r>
              <a:rPr lang="en-US" dirty="0" err="1" smtClean="0"/>
              <a:t>Jawab</a:t>
            </a:r>
            <a:r>
              <a:rPr lang="en-US" dirty="0" smtClean="0"/>
              <a:t>:</a:t>
            </a:r>
          </a:p>
          <a:p>
            <a:pPr marL="3175" indent="-3175">
              <a:buNone/>
            </a:pPr>
            <a:endParaRPr lang="en-US" dirty="0" smtClean="0"/>
          </a:p>
          <a:p>
            <a:pPr marL="3175" indent="-3175">
              <a:buNone/>
            </a:pPr>
            <a:endParaRPr lang="en-US" dirty="0" smtClean="0"/>
          </a:p>
          <a:p>
            <a:pPr marL="3175" indent="-3175">
              <a:buNone/>
            </a:pPr>
            <a:endParaRPr lang="en-US" dirty="0" smtClean="0"/>
          </a:p>
          <a:p>
            <a:pPr marL="3175" indent="-3175">
              <a:buNone/>
            </a:pPr>
            <a:endParaRPr lang="en-US" dirty="0" smtClean="0"/>
          </a:p>
          <a:p>
            <a:pPr marL="3175" indent="-3175">
              <a:buNone/>
            </a:pPr>
            <a:endParaRPr lang="en-US" dirty="0" smtClean="0"/>
          </a:p>
          <a:p>
            <a:pPr marL="3175" indent="-3175">
              <a:buNone/>
            </a:pPr>
            <a:endParaRPr lang="en-US" dirty="0" smtClean="0"/>
          </a:p>
          <a:p>
            <a:pPr marL="3175" indent="-3175">
              <a:buNone/>
            </a:pPr>
            <a:endParaRPr lang="en-US" dirty="0" smtClean="0"/>
          </a:p>
          <a:p>
            <a:pPr marL="3175" indent="-3175">
              <a:buNone/>
            </a:pP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1683" y="3143249"/>
            <a:ext cx="7479473" cy="4333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728" y="3719516"/>
            <a:ext cx="5334840" cy="423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/>
          <a:srcRect r="4440"/>
          <a:stretch>
            <a:fillRect/>
          </a:stretch>
        </p:blipFill>
        <p:spPr bwMode="auto">
          <a:xfrm>
            <a:off x="1922856" y="4205294"/>
            <a:ext cx="6149606" cy="43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857356" y="4714884"/>
            <a:ext cx="1771663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428859" y="5214949"/>
            <a:ext cx="1143009" cy="545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3" name="Picture 7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500298" y="5786453"/>
            <a:ext cx="1071570" cy="6767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4" name="Picture 8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789756" y="5715016"/>
            <a:ext cx="1639500" cy="728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B3BC0-7CD7-4D1E-80D0-004772BD03BE}" type="datetime11">
              <a:rPr lang="id-ID" smtClean="0"/>
              <a:pPr/>
              <a:t>15:36:13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539</TotalTime>
  <Words>317</Words>
  <Application>Microsoft Office PowerPoint</Application>
  <PresentationFormat>On-screen Show (4:3)</PresentationFormat>
  <Paragraphs>73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Solstice</vt:lpstr>
      <vt:lpstr>KOMUNIKASI DATA</vt:lpstr>
      <vt:lpstr>BANDWIDTH</vt:lpstr>
      <vt:lpstr>BANDWIDTH </vt:lpstr>
      <vt:lpstr>ALOKASI BANDWIDTH</vt:lpstr>
      <vt:lpstr>KARAKTERISTIK BANDWIDTH</vt:lpstr>
      <vt:lpstr>KARAKTERISTIK BANDWIDTH</vt:lpstr>
      <vt:lpstr>CONTOH:</vt:lpstr>
      <vt:lpstr>PENENTUAN KAPASITAS</vt:lpstr>
      <vt:lpstr>Contoh: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KOMUNIKASI DATA</dc:title>
  <dc:creator>Martin Wahyunus</dc:creator>
  <cp:lastModifiedBy>Martin Wahyunus</cp:lastModifiedBy>
  <cp:revision>37</cp:revision>
  <dcterms:created xsi:type="dcterms:W3CDTF">2010-04-07T19:22:22Z</dcterms:created>
  <dcterms:modified xsi:type="dcterms:W3CDTF">2010-04-11T23:00:20Z</dcterms:modified>
</cp:coreProperties>
</file>