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71" r:id="rId3"/>
    <p:sldId id="259" r:id="rId4"/>
    <p:sldId id="260" r:id="rId5"/>
    <p:sldId id="265" r:id="rId6"/>
    <p:sldId id="264" r:id="rId7"/>
    <p:sldId id="257" r:id="rId8"/>
    <p:sldId id="258" r:id="rId9"/>
    <p:sldId id="261" r:id="rId10"/>
    <p:sldId id="273" r:id="rId11"/>
    <p:sldId id="274" r:id="rId12"/>
    <p:sldId id="275" r:id="rId13"/>
    <p:sldId id="262" r:id="rId14"/>
    <p:sldId id="263" r:id="rId15"/>
    <p:sldId id="266" r:id="rId16"/>
    <p:sldId id="267" r:id="rId17"/>
    <p:sldId id="268" r:id="rId18"/>
    <p:sldId id="269" r:id="rId19"/>
    <p:sldId id="270" r:id="rId20"/>
    <p:sldId id="272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FE3C7-1EB8-4310-A990-B2DC310E1EBF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A8803-BD58-464C-9BC0-8497CBC7B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A8803-BD58-464C-9BC0-8497CBC7B1B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29AAAB-D8E8-4EE0-B2CF-FEFAA69E8724}" type="datetime11">
              <a:rPr lang="id-ID" smtClean="0"/>
              <a:pPr/>
              <a:t>16:22:51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7F4F6-C847-4BDB-8985-C11291BC633D}" type="datetime11">
              <a:rPr lang="id-ID" smtClean="0"/>
              <a:pPr/>
              <a:t>16:22:51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518C7-3D11-4233-8E5B-C1FD70442C4D}" type="datetime11">
              <a:rPr lang="id-ID" smtClean="0"/>
              <a:pPr/>
              <a:t>16:22:51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B9405-1E5F-4335-B5E3-02BAF4584ECB}" type="datetime11">
              <a:rPr lang="id-ID" smtClean="0"/>
              <a:pPr/>
              <a:t>16:22:51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C9CD2-024D-4AC1-8BDF-43FF5CDDCE64}" type="datetime11">
              <a:rPr lang="id-ID" smtClean="0"/>
              <a:pPr/>
              <a:t>16:22:51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88B062-6EEC-4714-A940-B2482A3EC4E0}" type="datetime11">
              <a:rPr lang="id-ID" smtClean="0"/>
              <a:pPr/>
              <a:t>16:22:51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790A9-9D1A-4C10-9322-B82EDF630012}" type="datetime11">
              <a:rPr lang="id-ID" smtClean="0"/>
              <a:pPr/>
              <a:t>16:22:51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146EC-2BB2-43D1-AD54-74964CBE5BAB}" type="datetime11">
              <a:rPr lang="id-ID" smtClean="0"/>
              <a:pPr/>
              <a:t>16:22:51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6439D-368A-4BE7-90C9-BFA0A9570F75}" type="datetime11">
              <a:rPr lang="id-ID" smtClean="0"/>
              <a:pPr/>
              <a:t>16:22:51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81E9-9727-41AF-AAEC-B94B344C7EC2}" type="datetime11">
              <a:rPr lang="id-ID" smtClean="0"/>
              <a:pPr/>
              <a:t>16:22:51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3F425-7E76-4780-84E3-18B3ECFBCC88}" type="datetime11">
              <a:rPr lang="id-ID" smtClean="0"/>
              <a:pPr/>
              <a:t>16:22:51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A0D5AE-E199-4F27-8883-687932849A66}" type="datetime11">
              <a:rPr lang="id-ID" smtClean="0"/>
              <a:pPr/>
              <a:t>16:22:51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BDE4A07-0123-402D-B48F-219F8ADB65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KOMUNIKASI DATA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MULTIPLEXING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TDM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Fiber </a:t>
            </a:r>
            <a:r>
              <a:rPr lang="en-US" dirty="0" err="1" smtClean="0"/>
              <a:t>Optik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mesti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optical TDM </a:t>
            </a:r>
            <a:r>
              <a:rPr lang="en-US" dirty="0" err="1" smtClean="0"/>
              <a:t>masing-masing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Perusahaan </a:t>
            </a:r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optical TDM yang </a:t>
            </a:r>
            <a:r>
              <a:rPr lang="en-US" dirty="0" err="1" smtClean="0"/>
              <a:t>berbeda-beda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optical TDM </a:t>
            </a:r>
            <a:r>
              <a:rPr lang="en-US" dirty="0" err="1" smtClean="0"/>
              <a:t>terstandar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SONET synchronized optical network.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405-1E5F-4335-B5E3-02BAF4584ECB}" type="datetime11">
              <a:rPr lang="id-ID" smtClean="0"/>
              <a:pPr/>
              <a:t>17:06:41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SONET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pensinyalan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mengurusi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, </a:t>
            </a:r>
            <a:r>
              <a:rPr lang="en-US" dirty="0" err="1" smtClean="0"/>
              <a:t>pewaktuan</a:t>
            </a:r>
            <a:r>
              <a:rPr lang="en-US" dirty="0" smtClean="0"/>
              <a:t>, </a:t>
            </a:r>
            <a:r>
              <a:rPr lang="en-US" dirty="0" err="1" smtClean="0"/>
              <a:t>struktur</a:t>
            </a:r>
            <a:r>
              <a:rPr lang="en-US" dirty="0" smtClean="0"/>
              <a:t> framing,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menyatukan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pensinyalan</a:t>
            </a:r>
            <a:r>
              <a:rPr lang="en-US" dirty="0" smtClean="0"/>
              <a:t> US,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multiplex </a:t>
            </a:r>
            <a:r>
              <a:rPr lang="en-US" dirty="0" err="1" smtClean="0"/>
              <a:t>sinyal</a:t>
            </a:r>
            <a:r>
              <a:rPr lang="en-US" dirty="0" smtClean="0"/>
              <a:t> digital </a:t>
            </a:r>
            <a:r>
              <a:rPr lang="en-US" dirty="0" err="1" smtClean="0"/>
              <a:t>ganda</a:t>
            </a:r>
            <a:endParaRPr lang="en-US" dirty="0" smtClean="0"/>
          </a:p>
          <a:p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,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405-1E5F-4335-B5E3-02BAF4584ECB}" type="datetime11">
              <a:rPr lang="id-ID" smtClean="0"/>
              <a:pPr/>
              <a:t>17:10:59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SONET/SDH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Synchronous Optical Network (ANSI standard - USA)</a:t>
            </a:r>
          </a:p>
          <a:p>
            <a:r>
              <a:rPr lang="en-US" sz="2400" dirty="0" smtClean="0"/>
              <a:t>Synchronous Digital Hierarchy (ITU-T standard - Europe)</a:t>
            </a:r>
          </a:p>
          <a:p>
            <a:r>
              <a:rPr lang="en-US" sz="2400" dirty="0" smtClean="0"/>
              <a:t>Compatible</a:t>
            </a:r>
          </a:p>
          <a:p>
            <a:r>
              <a:rPr lang="en-US" sz="2400" dirty="0" err="1" smtClean="0"/>
              <a:t>Keduanya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fiber optic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data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endParaRPr lang="en-US" sz="2400" dirty="0" smtClean="0"/>
          </a:p>
          <a:p>
            <a:r>
              <a:rPr lang="en-US" sz="2400" dirty="0" err="1" smtClean="0"/>
              <a:t>Hirarki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endParaRPr lang="en-US" sz="2400" dirty="0" smtClean="0"/>
          </a:p>
          <a:p>
            <a:pPr lvl="1"/>
            <a:r>
              <a:rPr lang="en-US" sz="2000" dirty="0" smtClean="0"/>
              <a:t>Synchronous Transport Signal level 1 (STS-1) </a:t>
            </a:r>
            <a:r>
              <a:rPr lang="en-US" sz="2000" dirty="0" err="1" smtClean="0"/>
              <a:t>atau</a:t>
            </a:r>
            <a:r>
              <a:rPr lang="en-US" sz="2000" dirty="0" smtClean="0"/>
              <a:t> Optical Carrier level 1 (OC-1) 51.84Mbps</a:t>
            </a:r>
          </a:p>
          <a:p>
            <a:pPr lvl="1"/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terendah</a:t>
            </a:r>
            <a:r>
              <a:rPr lang="en-US" sz="2000" dirty="0" smtClean="0"/>
              <a:t> ITU-T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155.52Mbps (STM-1)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405-1E5F-4335-B5E3-02BAF4584ECB}" type="datetime11">
              <a:rPr lang="id-ID" smtClean="0"/>
              <a:pPr/>
              <a:t>17:15:51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dimodulasi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i="1" dirty="0" smtClean="0"/>
              <a:t>overlap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radio broadcast</a:t>
            </a:r>
          </a:p>
          <a:p>
            <a:r>
              <a:rPr lang="en-US" dirty="0" err="1" smtClean="0"/>
              <a:t>Kanal</a:t>
            </a:r>
            <a:r>
              <a:rPr lang="en-US" dirty="0" smtClean="0"/>
              <a:t> </a:t>
            </a:r>
            <a:r>
              <a:rPr lang="en-US" dirty="0" err="1" smtClean="0"/>
              <a:t>dialokasikan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Broadband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ABDE2-730C-4415-9041-61A84D1DB122}" type="datetime11">
              <a:rPr lang="id-ID" smtClean="0"/>
              <a:pPr/>
              <a:t>17:21:07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FDM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75" indent="-3175">
              <a:buNone/>
            </a:pP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3BC0-7CD7-4D1E-80D0-004772BD03BE}" type="datetime11">
              <a:rPr lang="id-ID" smtClean="0"/>
              <a:pPr/>
              <a:t>17:28:01</a:t>
            </a:fld>
            <a:endParaRPr lang="en-US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/>
          <a:srcRect b="58864"/>
          <a:stretch>
            <a:fillRect/>
          </a:stretch>
        </p:blipFill>
        <p:spPr bwMode="auto">
          <a:xfrm>
            <a:off x="1143000" y="1447800"/>
            <a:ext cx="69342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109" y="1785926"/>
            <a:ext cx="836178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214422"/>
            <a:ext cx="560385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533" y="4214818"/>
            <a:ext cx="6500499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75" indent="-3175">
              <a:buNone/>
            </a:pPr>
            <a:r>
              <a:rPr lang="fr-FR" dirty="0" smtClean="0"/>
              <a:t>Code Division </a:t>
            </a:r>
            <a:r>
              <a:rPr lang="fr-FR" dirty="0" err="1" smtClean="0"/>
              <a:t>Multiplexing</a:t>
            </a:r>
            <a:r>
              <a:rPr lang="fr-FR" dirty="0" smtClean="0"/>
              <a:t> (CDM) </a:t>
            </a:r>
            <a:r>
              <a:rPr lang="fr-FR" dirty="0" err="1" smtClean="0"/>
              <a:t>dirancang</a:t>
            </a:r>
            <a:r>
              <a:rPr lang="fr-FR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menanggulangi</a:t>
            </a:r>
            <a:r>
              <a:rPr lang="en-US" dirty="0" smtClean="0"/>
              <a:t> </a:t>
            </a:r>
            <a:r>
              <a:rPr lang="en-US" dirty="0" err="1" smtClean="0"/>
              <a:t>kelemahan-kelemahan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multiplexing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TDM </a:t>
            </a:r>
            <a:r>
              <a:rPr lang="en-US" dirty="0" err="1" smtClean="0"/>
              <a:t>dan</a:t>
            </a:r>
            <a:r>
              <a:rPr lang="en-US" dirty="0" smtClean="0"/>
              <a:t> FDM.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aplikasinya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seluler</a:t>
            </a:r>
            <a:r>
              <a:rPr lang="en-US" dirty="0" smtClean="0"/>
              <a:t> CDMA.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405-1E5F-4335-B5E3-02BAF4584ECB}" type="datetime11">
              <a:rPr lang="id-ID" smtClean="0"/>
              <a:pPr/>
              <a:t>17:32:54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CDM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357298"/>
            <a:ext cx="7862150" cy="54102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entitas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unik</a:t>
            </a:r>
            <a:r>
              <a:rPr lang="en-US" sz="2400" dirty="0" smtClean="0"/>
              <a:t> (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64 bit)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i="1" dirty="0" smtClean="0"/>
              <a:t>chip spreading code.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pengiriman</a:t>
            </a:r>
            <a:r>
              <a:rPr lang="en-US" sz="2400" dirty="0" smtClean="0"/>
              <a:t> bit ‘1’,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representasi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(</a:t>
            </a:r>
            <a:r>
              <a:rPr lang="en-US" sz="2400" i="1" dirty="0" smtClean="0"/>
              <a:t>chip spreading code)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i="1" dirty="0" smtClean="0"/>
              <a:t>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pengiriman</a:t>
            </a:r>
            <a:r>
              <a:rPr lang="en-US" sz="2400" dirty="0" smtClean="0"/>
              <a:t> bit ‘0’,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i="1" dirty="0" smtClean="0"/>
              <a:t>inverse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i="1" dirty="0" smtClean="0"/>
              <a:t>.</a:t>
            </a:r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, </a:t>
            </a:r>
            <a:r>
              <a:rPr lang="en-US" sz="2400" dirty="0" err="1" smtClean="0"/>
              <a:t>kode-kode</a:t>
            </a:r>
            <a:r>
              <a:rPr lang="en-US" sz="2400" dirty="0" smtClean="0"/>
              <a:t> </a:t>
            </a:r>
            <a:r>
              <a:rPr lang="en-US" sz="2400" dirty="0" err="1" smtClean="0"/>
              <a:t>unik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dikirim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 err="1" smtClean="0"/>
              <a:t>ditransmisikan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da-DK" sz="2400" dirty="0" smtClean="0"/>
              <a:t>penjumlahan (sum) dari kode-kode tersebut.</a:t>
            </a:r>
          </a:p>
          <a:p>
            <a:r>
              <a:rPr lang="en-US" sz="2400" dirty="0" smtClean="0"/>
              <a:t>Di </a:t>
            </a:r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en-US" sz="2400" dirty="0" err="1" smtClean="0"/>
              <a:t>penerima</a:t>
            </a:r>
            <a:r>
              <a:rPr lang="en-US" sz="2400" dirty="0" smtClean="0"/>
              <a:t>,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</a:t>
            </a:r>
            <a:r>
              <a:rPr lang="en-US" sz="2400" dirty="0" err="1" smtClean="0"/>
              <a:t>kode-kode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dikalikan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unik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pengirim</a:t>
            </a:r>
            <a:r>
              <a:rPr lang="en-US" sz="2400" dirty="0" smtClean="0"/>
              <a:t> (</a:t>
            </a:r>
            <a:r>
              <a:rPr lang="en-US" sz="2400" i="1" dirty="0" smtClean="0"/>
              <a:t>chip spreading code</a:t>
            </a:r>
            <a:r>
              <a:rPr lang="en-US" sz="2400" dirty="0" smtClean="0"/>
              <a:t>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diinterpretasikan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 :</a:t>
            </a:r>
          </a:p>
          <a:p>
            <a:pPr marL="623888" indent="-282575">
              <a:buFont typeface="Wingdings" pitchFamily="2" charset="2"/>
              <a:buChar char="Ø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perkalian</a:t>
            </a:r>
            <a:r>
              <a:rPr lang="en-US" sz="2400" dirty="0" smtClean="0"/>
              <a:t> </a:t>
            </a:r>
            <a:r>
              <a:rPr lang="en-US" sz="2400" dirty="0" err="1" smtClean="0"/>
              <a:t>mendekati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+64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bit ‘1’ </a:t>
            </a:r>
          </a:p>
          <a:p>
            <a:pPr marL="623888" indent="-282575">
              <a:buFont typeface="Wingdings" pitchFamily="2" charset="2"/>
              <a:buChar char="Ø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jumlahnya</a:t>
            </a:r>
            <a:r>
              <a:rPr lang="en-US" sz="2400" dirty="0" smtClean="0"/>
              <a:t> </a:t>
            </a:r>
            <a:r>
              <a:rPr lang="en-US" sz="2400" dirty="0" err="1" smtClean="0"/>
              <a:t>mendekati</a:t>
            </a:r>
            <a:r>
              <a:rPr lang="en-US" sz="2400" dirty="0" smtClean="0"/>
              <a:t> –64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bit ‘0’.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405-1E5F-4335-B5E3-02BAF4584ECB}" type="datetime11">
              <a:rPr lang="id-ID" smtClean="0"/>
              <a:pPr/>
              <a:t>17:34:03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data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sv-SE" dirty="0" smtClean="0"/>
              <a:t>serat optik (</a:t>
            </a:r>
            <a:r>
              <a:rPr lang="sv-SE" i="1" dirty="0" smtClean="0"/>
              <a:t>optical fiber) dimana sinyal </a:t>
            </a:r>
            <a:r>
              <a:rPr lang="en-US" dirty="0" smtClean="0"/>
              <a:t>yang </a:t>
            </a:r>
            <a:r>
              <a:rPr lang="en-US" dirty="0" err="1" smtClean="0"/>
              <a:t>ditransmisikan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GB" dirty="0" err="1" smtClean="0"/>
              <a:t>Setiap</a:t>
            </a:r>
            <a:r>
              <a:rPr lang="en-GB" dirty="0" smtClean="0"/>
              <a:t> </a:t>
            </a:r>
            <a:r>
              <a:rPr lang="en-GB" dirty="0" err="1" smtClean="0"/>
              <a:t>balok</a:t>
            </a:r>
            <a:r>
              <a:rPr lang="en-GB" dirty="0" smtClean="0"/>
              <a:t> </a:t>
            </a:r>
            <a:r>
              <a:rPr lang="en-GB" dirty="0" err="1" smtClean="0"/>
              <a:t>cahaya</a:t>
            </a:r>
            <a:r>
              <a:rPr lang="en-GB" dirty="0" smtClean="0"/>
              <a:t> </a:t>
            </a:r>
            <a:r>
              <a:rPr lang="en-GB" dirty="0" err="1" smtClean="0"/>
              <a:t>memiliki</a:t>
            </a:r>
            <a:r>
              <a:rPr lang="en-GB" dirty="0" smtClean="0"/>
              <a:t> </a:t>
            </a:r>
            <a:r>
              <a:rPr lang="en-GB" dirty="0" err="1" smtClean="0"/>
              <a:t>fekuensi</a:t>
            </a:r>
            <a:r>
              <a:rPr lang="en-GB" dirty="0" smtClean="0"/>
              <a:t> yang </a:t>
            </a:r>
            <a:r>
              <a:rPr lang="en-GB" dirty="0" err="1" smtClean="0"/>
              <a:t>berbeda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err="1" smtClean="0"/>
              <a:t>Merupakan</a:t>
            </a:r>
            <a:r>
              <a:rPr lang="en-GB" dirty="0" smtClean="0"/>
              <a:t> </a:t>
            </a:r>
            <a:r>
              <a:rPr lang="en-GB" dirty="0" err="1" smtClean="0"/>
              <a:t>bentuk</a:t>
            </a:r>
            <a:r>
              <a:rPr lang="en-GB" dirty="0" smtClean="0"/>
              <a:t> lain </a:t>
            </a:r>
            <a:r>
              <a:rPr lang="en-GB" dirty="0" err="1" smtClean="0"/>
              <a:t>dari</a:t>
            </a:r>
            <a:r>
              <a:rPr lang="en-GB" dirty="0" smtClean="0"/>
              <a:t> FDM</a:t>
            </a:r>
          </a:p>
          <a:p>
            <a:pPr>
              <a:lnSpc>
                <a:spcPct val="90000"/>
              </a:lnSpc>
            </a:pPr>
            <a:r>
              <a:rPr lang="en-GB" dirty="0" err="1" smtClean="0"/>
              <a:t>Setiap</a:t>
            </a:r>
            <a:r>
              <a:rPr lang="en-GB" dirty="0" smtClean="0"/>
              <a:t> </a:t>
            </a:r>
            <a:r>
              <a:rPr lang="en-GB" dirty="0" err="1" smtClean="0"/>
              <a:t>warna</a:t>
            </a:r>
            <a:r>
              <a:rPr lang="en-GB" dirty="0" smtClean="0"/>
              <a:t> </a:t>
            </a:r>
            <a:r>
              <a:rPr lang="en-GB" dirty="0" err="1" smtClean="0"/>
              <a:t>cahaya</a:t>
            </a:r>
            <a:r>
              <a:rPr lang="en-GB" dirty="0" smtClean="0"/>
              <a:t> (wavelength) </a:t>
            </a:r>
            <a:r>
              <a:rPr lang="en-GB" dirty="0" err="1" smtClean="0"/>
              <a:t>mewakili</a:t>
            </a:r>
            <a:r>
              <a:rPr lang="en-GB" dirty="0" smtClean="0"/>
              <a:t> </a:t>
            </a:r>
            <a:r>
              <a:rPr lang="en-GB" dirty="0" err="1" smtClean="0"/>
              <a:t>kanal</a:t>
            </a:r>
            <a:r>
              <a:rPr lang="en-GB" dirty="0" smtClean="0"/>
              <a:t> data </a:t>
            </a:r>
            <a:r>
              <a:rPr lang="en-GB" dirty="0" err="1" smtClean="0"/>
              <a:t>terpisah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405-1E5F-4335-B5E3-02BAF4584ECB}" type="datetime11">
              <a:rPr lang="id-ID" smtClean="0"/>
              <a:pPr/>
              <a:t>17:38:50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405-1E5F-4335-B5E3-02BAF4584ECB}" type="datetime11">
              <a:rPr lang="id-ID" smtClean="0"/>
              <a:pPr/>
              <a:t>17:47:55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886" y="2143116"/>
            <a:ext cx="8347847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WDM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 err="1" smtClean="0"/>
              <a:t>Mempunyai</a:t>
            </a:r>
            <a:r>
              <a:rPr lang="en-GB" dirty="0" smtClean="0"/>
              <a:t> </a:t>
            </a:r>
            <a:r>
              <a:rPr lang="en-GB" dirty="0" err="1" smtClean="0"/>
              <a:t>arsitektur</a:t>
            </a:r>
            <a:r>
              <a:rPr lang="en-GB" dirty="0" smtClean="0"/>
              <a:t> </a:t>
            </a:r>
            <a:r>
              <a:rPr lang="en-GB" dirty="0" err="1" smtClean="0"/>
              <a:t>umum</a:t>
            </a:r>
            <a:r>
              <a:rPr lang="en-GB" dirty="0" smtClean="0"/>
              <a:t> </a:t>
            </a:r>
            <a:r>
              <a:rPr lang="en-GB" dirty="0" err="1" smtClean="0"/>
              <a:t>seperti</a:t>
            </a:r>
            <a:r>
              <a:rPr lang="en-GB" dirty="0" smtClean="0"/>
              <a:t> FDM</a:t>
            </a:r>
          </a:p>
          <a:p>
            <a:pPr>
              <a:lnSpc>
                <a:spcPct val="90000"/>
              </a:lnSpc>
            </a:pPr>
            <a:r>
              <a:rPr lang="en-GB" dirty="0" err="1" smtClean="0"/>
              <a:t>Sejumlah</a:t>
            </a:r>
            <a:r>
              <a:rPr lang="en-GB" dirty="0" smtClean="0"/>
              <a:t> </a:t>
            </a:r>
            <a:r>
              <a:rPr lang="en-GB" dirty="0" err="1" smtClean="0"/>
              <a:t>sumber</a:t>
            </a:r>
            <a:r>
              <a:rPr lang="en-GB" dirty="0" smtClean="0"/>
              <a:t> </a:t>
            </a:r>
            <a:r>
              <a:rPr lang="en-GB" dirty="0" err="1" smtClean="0"/>
              <a:t>menghasilkan</a:t>
            </a:r>
            <a:r>
              <a:rPr lang="en-GB" dirty="0" smtClean="0"/>
              <a:t> </a:t>
            </a:r>
            <a:r>
              <a:rPr lang="en-GB" dirty="0" err="1" smtClean="0"/>
              <a:t>siinar</a:t>
            </a:r>
            <a:r>
              <a:rPr lang="en-GB" dirty="0" smtClean="0"/>
              <a:t> laser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frekuensi</a:t>
            </a:r>
            <a:r>
              <a:rPr lang="en-GB" dirty="0" smtClean="0"/>
              <a:t> </a:t>
            </a:r>
            <a:r>
              <a:rPr lang="en-GB" dirty="0" err="1" smtClean="0"/>
              <a:t>berbeda</a:t>
            </a:r>
            <a:r>
              <a:rPr lang="en-GB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Multiplexer </a:t>
            </a:r>
            <a:r>
              <a:rPr lang="en-GB" dirty="0" err="1" smtClean="0"/>
              <a:t>memperkuat</a:t>
            </a:r>
            <a:r>
              <a:rPr lang="en-GB" dirty="0" smtClean="0"/>
              <a:t> </a:t>
            </a:r>
            <a:r>
              <a:rPr lang="en-GB" dirty="0" err="1" smtClean="0"/>
              <a:t>sumber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transmisi</a:t>
            </a:r>
            <a:r>
              <a:rPr lang="en-GB" dirty="0" smtClean="0"/>
              <a:t> </a:t>
            </a:r>
            <a:r>
              <a:rPr lang="en-GB" dirty="0" err="1" smtClean="0"/>
              <a:t>melewati</a:t>
            </a:r>
            <a:r>
              <a:rPr lang="en-GB" dirty="0" smtClean="0"/>
              <a:t> </a:t>
            </a:r>
            <a:r>
              <a:rPr lang="en-GB" i="1" dirty="0" smtClean="0"/>
              <a:t>single </a:t>
            </a:r>
            <a:r>
              <a:rPr lang="en-GB" i="1" dirty="0" err="1" smtClean="0"/>
              <a:t>fiber</a:t>
            </a:r>
            <a:endParaRPr lang="en-GB" i="1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Optical amplifiers </a:t>
            </a:r>
            <a:r>
              <a:rPr lang="en-GB" dirty="0" err="1" smtClean="0"/>
              <a:t>memperkuat</a:t>
            </a:r>
            <a:r>
              <a:rPr lang="en-GB" dirty="0" smtClean="0"/>
              <a:t> </a:t>
            </a:r>
            <a:r>
              <a:rPr lang="en-GB" dirty="0" err="1" smtClean="0"/>
              <a:t>semua</a:t>
            </a:r>
            <a:r>
              <a:rPr lang="en-GB" dirty="0" smtClean="0"/>
              <a:t> </a:t>
            </a:r>
            <a:r>
              <a:rPr lang="en-GB" dirty="0" err="1" smtClean="0"/>
              <a:t>panjang</a:t>
            </a:r>
            <a:r>
              <a:rPr lang="en-GB" dirty="0" smtClean="0"/>
              <a:t> </a:t>
            </a:r>
            <a:r>
              <a:rPr lang="en-GB" dirty="0" err="1" smtClean="0"/>
              <a:t>gelombang</a:t>
            </a:r>
            <a:r>
              <a:rPr lang="en-GB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GB" dirty="0" err="1" smtClean="0"/>
              <a:t>Biasanya</a:t>
            </a:r>
            <a:r>
              <a:rPr lang="en-GB" dirty="0" smtClean="0"/>
              <a:t> </a:t>
            </a:r>
            <a:r>
              <a:rPr lang="en-GB" dirty="0" err="1" smtClean="0"/>
              <a:t>setiap</a:t>
            </a:r>
            <a:r>
              <a:rPr lang="en-GB" dirty="0" smtClean="0"/>
              <a:t> 10 km</a:t>
            </a:r>
          </a:p>
          <a:p>
            <a:pPr>
              <a:lnSpc>
                <a:spcPct val="90000"/>
              </a:lnSpc>
            </a:pPr>
            <a:r>
              <a:rPr lang="en-GB" dirty="0" err="1" smtClean="0"/>
              <a:t>Demux</a:t>
            </a:r>
            <a:r>
              <a:rPr lang="en-GB" dirty="0" smtClean="0"/>
              <a:t> </a:t>
            </a:r>
            <a:r>
              <a:rPr lang="en-GB" dirty="0" err="1" smtClean="0"/>
              <a:t>memisahkan</a:t>
            </a:r>
            <a:r>
              <a:rPr lang="en-GB" dirty="0" smtClean="0"/>
              <a:t> </a:t>
            </a:r>
            <a:r>
              <a:rPr lang="en-GB" dirty="0" err="1" smtClean="0"/>
              <a:t>kanal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tujuan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50GHz per channel</a:t>
            </a:r>
          </a:p>
          <a:p>
            <a:pPr>
              <a:lnSpc>
                <a:spcPct val="90000"/>
              </a:lnSpc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405-1E5F-4335-B5E3-02BAF4584ECB}" type="datetime11">
              <a:rPr lang="id-ID" smtClean="0"/>
              <a:pPr/>
              <a:t>17:48:07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405-1E5F-4335-B5E3-02BAF4584ECB}" type="datetime11">
              <a:rPr lang="id-ID" smtClean="0"/>
              <a:pPr/>
              <a:t>16:23:24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50039" y="1"/>
            <a:ext cx="9194039" cy="6858024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-3175">
              <a:buNone/>
            </a:pPr>
            <a:r>
              <a:rPr lang="en-US" dirty="0" err="1" smtClean="0"/>
              <a:t>Prinsip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ODM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denganCDM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dikode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analog (</a:t>
            </a:r>
            <a:r>
              <a:rPr lang="en-US" dirty="0" err="1" smtClean="0"/>
              <a:t>sinar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405-1E5F-4335-B5E3-02BAF4584ECB}" type="datetime11">
              <a:rPr lang="id-ID" smtClean="0"/>
              <a:pPr/>
              <a:t>17:50:01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UTS..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5" name="Content Placeholder 4" descr="20550_1335994997758_1167571719_31027846_3252772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2" y="1285860"/>
            <a:ext cx="7000924" cy="525069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405-1E5F-4335-B5E3-02BAF4584ECB}" type="datetime11">
              <a:rPr lang="id-ID" smtClean="0"/>
              <a:pPr/>
              <a:t>17:55:05</a:t>
            </a:fld>
            <a:endParaRPr lang="en-US"/>
          </a:p>
        </p:txBody>
      </p:sp>
      <p:pic>
        <p:nvPicPr>
          <p:cNvPr id="6" name="Picture 5" descr="17051_1144825835422_1670817620_292356_3374381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9175" y="1104900"/>
            <a:ext cx="4314825" cy="575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/>
          <a:lstStyle/>
          <a:p>
            <a:r>
              <a:rPr lang="en-US" b="1" dirty="0" smtClean="0"/>
              <a:t>MULTIPLEXING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910158"/>
          </a:xfrm>
        </p:spPr>
        <p:txBody>
          <a:bodyPr>
            <a:normAutofit/>
          </a:bodyPr>
          <a:lstStyle/>
          <a:p>
            <a:pPr marL="85725" indent="-3175">
              <a:buNone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effisiensi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i="1" dirty="0" smtClean="0"/>
              <a:t>bandwidth/ </a:t>
            </a:r>
            <a:r>
              <a:rPr lang="en-US" i="1" dirty="0" err="1" smtClean="0"/>
              <a:t>kapasitas</a:t>
            </a:r>
            <a:r>
              <a:rPr lang="en-US" i="1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</a:t>
            </a:r>
          </a:p>
          <a:p>
            <a:pPr marL="85725" indent="-3175">
              <a:buNone/>
            </a:pPr>
            <a:r>
              <a:rPr lang="en-US" dirty="0" err="1" smtClean="0"/>
              <a:t>Bentuk</a:t>
            </a:r>
            <a:r>
              <a:rPr lang="en-US" dirty="0" smtClean="0"/>
              <a:t> paling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FDM </a:t>
            </a:r>
            <a:r>
              <a:rPr lang="en-US" dirty="0" err="1" smtClean="0"/>
              <a:t>dan</a:t>
            </a:r>
            <a:r>
              <a:rPr lang="en-US" dirty="0" smtClean="0"/>
              <a:t> TDM</a:t>
            </a:r>
          </a:p>
          <a:p>
            <a:r>
              <a:rPr lang="en-US" dirty="0" smtClean="0"/>
              <a:t>FDM –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analog,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simultan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TDM –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digital 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analog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</a:p>
          <a:p>
            <a:pPr marL="85725" indent="-3175">
              <a:buNone/>
            </a:pP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C1B8D-9AC7-46F9-80E2-2F0E0073D037}" type="datetime11">
              <a:rPr lang="id-ID" smtClean="0"/>
              <a:pPr/>
              <a:t>16:25:10</a:t>
            </a:fld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MULTIPLEXING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3143248"/>
            <a:ext cx="7933588" cy="3714752"/>
          </a:xfrm>
        </p:spPr>
        <p:txBody>
          <a:bodyPr>
            <a:noAutofit/>
          </a:bodyPr>
          <a:lstStyle/>
          <a:p>
            <a:r>
              <a:rPr lang="en-US" sz="2000" dirty="0" smtClean="0"/>
              <a:t>Multiplexing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peranti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dikenal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multiplexer (MUX)</a:t>
            </a:r>
          </a:p>
          <a:p>
            <a:r>
              <a:rPr lang="it-IT" sz="2000" dirty="0" smtClean="0"/>
              <a:t>MUX menerima input signal dari berbagai peranti komputer, </a:t>
            </a:r>
            <a:r>
              <a:rPr lang="en-US" sz="2000" dirty="0" err="1" smtClean="0"/>
              <a:t>memampatkan</a:t>
            </a:r>
            <a:r>
              <a:rPr lang="en-US" sz="2000" dirty="0" smtClean="0"/>
              <a:t> signal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aliran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menghantarnya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media </a:t>
            </a:r>
            <a:r>
              <a:rPr lang="en-US" sz="2000" dirty="0" err="1" smtClean="0"/>
              <a:t>penghantar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DEMUX - </a:t>
            </a:r>
            <a:r>
              <a:rPr lang="en-US" sz="2000" dirty="0" err="1" smtClean="0"/>
              <a:t>Peranti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memecahkan</a:t>
            </a:r>
            <a:r>
              <a:rPr lang="en-US" sz="2000" dirty="0" smtClean="0"/>
              <a:t> signal yang </a:t>
            </a:r>
            <a:r>
              <a:rPr lang="en-US" sz="2000" dirty="0" err="1" smtClean="0"/>
              <a:t>digabungkan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MUX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signal </a:t>
            </a:r>
            <a:r>
              <a:rPr lang="en-US" sz="2000" dirty="0" err="1" smtClean="0"/>
              <a:t>asal</a:t>
            </a:r>
            <a:endParaRPr lang="en-US" sz="2000" dirty="0" smtClean="0"/>
          </a:p>
          <a:p>
            <a:r>
              <a:rPr lang="en-US" sz="2000" dirty="0" smtClean="0"/>
              <a:t>DEMUX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aliran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media </a:t>
            </a:r>
            <a:r>
              <a:rPr lang="en-US" sz="2000" dirty="0" err="1" smtClean="0"/>
              <a:t>penghantar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, </a:t>
            </a:r>
            <a:r>
              <a:rPr lang="en-US" sz="2000" dirty="0" err="1" smtClean="0"/>
              <a:t>memecahkannya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signal </a:t>
            </a:r>
            <a:r>
              <a:rPr lang="en-US" sz="2000" dirty="0" err="1" smtClean="0"/>
              <a:t>asal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menghantarnya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peranti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FCD3-05EB-40CF-99CD-373387F33C92}" type="datetime11">
              <a:rPr lang="id-ID" smtClean="0"/>
              <a:pPr/>
              <a:t>16:27:31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 b="33449"/>
          <a:stretch>
            <a:fillRect/>
          </a:stretch>
        </p:blipFill>
        <p:spPr bwMode="auto">
          <a:xfrm>
            <a:off x="1214414" y="1142985"/>
            <a:ext cx="7548586" cy="202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Mengurangi</a:t>
            </a:r>
            <a:r>
              <a:rPr lang="en-US" dirty="0" smtClean="0"/>
              <a:t> media </a:t>
            </a:r>
            <a:r>
              <a:rPr lang="en-US" dirty="0" err="1" smtClean="0"/>
              <a:t>penghantar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memaksimakan</a:t>
            </a:r>
            <a:r>
              <a:rPr lang="en-US" dirty="0" smtClean="0"/>
              <a:t> </a:t>
            </a:r>
            <a:r>
              <a:rPr lang="pt-BR" dirty="0" smtClean="0"/>
              <a:t>data yg dihantar di atas satu </a:t>
            </a:r>
            <a:r>
              <a:rPr lang="en-US" dirty="0" smtClean="0"/>
              <a:t>media </a:t>
            </a:r>
            <a:r>
              <a:rPr lang="en-US" dirty="0" err="1" smtClean="0"/>
              <a:t>penghantar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media </a:t>
            </a:r>
            <a:r>
              <a:rPr lang="en-US" dirty="0" err="1" smtClean="0"/>
              <a:t>penghantar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host </a:t>
            </a:r>
            <a:r>
              <a:rPr lang="en-US" dirty="0" err="1" smtClean="0"/>
              <a:t>dan</a:t>
            </a:r>
            <a:r>
              <a:rPr lang="en-US" dirty="0" smtClean="0"/>
              <a:t> terminal.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B9405-1E5F-4335-B5E3-02BAF4584ECB}" type="datetime11">
              <a:rPr lang="id-ID" smtClean="0"/>
              <a:pPr/>
              <a:t>16:36:25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MULTIPLEXING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Division Multiplexing (TDM):</a:t>
            </a:r>
          </a:p>
          <a:p>
            <a:pPr marL="727075" indent="-365125">
              <a:buFontTx/>
              <a:buChar char="-"/>
            </a:pPr>
            <a:r>
              <a:rPr lang="en-US" dirty="0" smtClean="0"/>
              <a:t>Synchronous TDM</a:t>
            </a:r>
          </a:p>
          <a:p>
            <a:pPr marL="727075" indent="-365125">
              <a:buFontTx/>
              <a:buChar char="-"/>
            </a:pPr>
            <a:r>
              <a:rPr lang="en-US" dirty="0" smtClean="0"/>
              <a:t>Asynchronous TDM</a:t>
            </a:r>
          </a:p>
          <a:p>
            <a:r>
              <a:rPr lang="en-US" dirty="0" smtClean="0"/>
              <a:t>Frequency Division Multiplexing (FDM)</a:t>
            </a:r>
          </a:p>
          <a:p>
            <a:r>
              <a:rPr lang="en-US" dirty="0" smtClean="0"/>
              <a:t>Code Division Multiplexing (CDM)</a:t>
            </a:r>
          </a:p>
          <a:p>
            <a:r>
              <a:rPr lang="en-US" dirty="0" smtClean="0"/>
              <a:t>Wavelength Division Multiplexing (WDM)</a:t>
            </a:r>
          </a:p>
          <a:p>
            <a:r>
              <a:rPr lang="en-US" dirty="0" smtClean="0"/>
              <a:t>Optical code Division Multiplexing (ODM)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4AA-7208-4F04-B849-FC43C1743148}" type="datetime11">
              <a:rPr lang="id-ID" smtClean="0"/>
              <a:pPr/>
              <a:t>16:44:44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TDM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338258"/>
          </a:xfrm>
        </p:spPr>
        <p:txBody>
          <a:bodyPr>
            <a:normAutofit fontScale="92500" lnSpcReduction="10000"/>
          </a:bodyPr>
          <a:lstStyle/>
          <a:p>
            <a:pPr marL="85725" indent="-3175">
              <a:buNone/>
            </a:pPr>
            <a:r>
              <a:rPr lang="en-US" dirty="0" err="1" smtClean="0"/>
              <a:t>Penggiliran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nb-NO" dirty="0" smtClean="0"/>
              <a:t>mengalokasikan satu slot waktu (</a:t>
            </a:r>
            <a:r>
              <a:rPr lang="nb-NO" i="1" dirty="0" smtClean="0"/>
              <a:t>time slot) bagi setiap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(</a:t>
            </a:r>
            <a:r>
              <a:rPr lang="en-US" i="1" dirty="0" smtClean="0"/>
              <a:t>user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E11D-DF58-4879-84DA-0675F72ED323}" type="datetime11">
              <a:rPr lang="id-ID" smtClean="0"/>
              <a:pPr/>
              <a:t>16:49:54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 l="20667" t="46677" b="11218"/>
          <a:stretch>
            <a:fillRect/>
          </a:stretch>
        </p:blipFill>
        <p:spPr bwMode="auto">
          <a:xfrm>
            <a:off x="1785918" y="2714620"/>
            <a:ext cx="6643734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1454" y="2786058"/>
            <a:ext cx="801718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SYNCHRONOUS  TDM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78634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digital </a:t>
            </a:r>
            <a:r>
              <a:rPr lang="en-US" dirty="0" err="1" smtClean="0"/>
              <a:t>diselipkan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menyelipkan</a:t>
            </a:r>
            <a:r>
              <a:rPr lang="en-US" dirty="0" smtClean="0"/>
              <a:t> bit-bit,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sinkron</a:t>
            </a:r>
            <a:endParaRPr lang="en-US" dirty="0" smtClean="0"/>
          </a:p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diawal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Slot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data </a:t>
            </a:r>
            <a:r>
              <a:rPr lang="en-US" dirty="0" err="1" smtClean="0"/>
              <a:t>sekalipun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Baseband.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2ACF-AC9F-439D-98A5-BF5AA87C4835}" type="datetime11">
              <a:rPr lang="id-ID" smtClean="0"/>
              <a:pPr/>
              <a:t>16:53:17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(</a:t>
            </a:r>
            <a:r>
              <a:rPr lang="en-US" dirty="0" err="1" smtClean="0"/>
              <a:t>Async</a:t>
            </a:r>
            <a:r>
              <a:rPr lang="en-US" dirty="0" smtClean="0"/>
              <a:t>.) TDM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428736"/>
            <a:ext cx="7498080" cy="5143536"/>
          </a:xfrm>
        </p:spPr>
        <p:txBody>
          <a:bodyPr>
            <a:normAutofit/>
          </a:bodyPr>
          <a:lstStyle/>
          <a:p>
            <a:r>
              <a:rPr lang="en-US" dirty="0" smtClean="0"/>
              <a:t>STDM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TDM,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STDM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pemubaziran</a:t>
            </a:r>
            <a:r>
              <a:rPr lang="en-US" dirty="0" smtClean="0"/>
              <a:t> bandwidth </a:t>
            </a:r>
            <a:r>
              <a:rPr lang="en-US" dirty="0" err="1" smtClean="0"/>
              <a:t>pada</a:t>
            </a:r>
            <a:r>
              <a:rPr lang="en-US" dirty="0" smtClean="0"/>
              <a:t> TDM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slot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(</a:t>
            </a:r>
            <a:r>
              <a:rPr lang="en-US" i="1" dirty="0" smtClean="0"/>
              <a:t>time slots on demand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Multiplexer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input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data </a:t>
            </a:r>
            <a:r>
              <a:rPr lang="en-US" dirty="0" err="1" smtClean="0"/>
              <a:t>sampai</a:t>
            </a:r>
            <a:r>
              <a:rPr lang="en-US" dirty="0" smtClean="0"/>
              <a:t> frame </a:t>
            </a:r>
            <a:r>
              <a:rPr lang="en-US" dirty="0" err="1" smtClean="0"/>
              <a:t>penuh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D9503-F2E6-4776-AFC2-E249FAE60C40}" type="datetime11">
              <a:rPr lang="id-ID" smtClean="0"/>
              <a:pPr/>
              <a:t>17:01:30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848</TotalTime>
  <Words>807</Words>
  <Application>Microsoft Office PowerPoint</Application>
  <PresentationFormat>On-screen Show (4:3)</PresentationFormat>
  <Paragraphs>107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KOMUNIKASI DATA</vt:lpstr>
      <vt:lpstr>Slide 2</vt:lpstr>
      <vt:lpstr>MULTIPLEXING</vt:lpstr>
      <vt:lpstr>MULTIPLEXING</vt:lpstr>
      <vt:lpstr>TUJUAN</vt:lpstr>
      <vt:lpstr>TEKNIK MULTIPLEXING</vt:lpstr>
      <vt:lpstr>TDM</vt:lpstr>
      <vt:lpstr>SYNCHRONOUS  TDM</vt:lpstr>
      <vt:lpstr>Statistical (Async.) TDM</vt:lpstr>
      <vt:lpstr>Optical TDM</vt:lpstr>
      <vt:lpstr>Tujuan Perancangan SONET</vt:lpstr>
      <vt:lpstr>SONET/SDH</vt:lpstr>
      <vt:lpstr>FDM</vt:lpstr>
      <vt:lpstr>DIAGRAM FDM</vt:lpstr>
      <vt:lpstr>CDM</vt:lpstr>
      <vt:lpstr>Prinsip Kerja CDM</vt:lpstr>
      <vt:lpstr>WDM</vt:lpstr>
      <vt:lpstr>WDM</vt:lpstr>
      <vt:lpstr>Penggunaan WDM</vt:lpstr>
      <vt:lpstr>ODM</vt:lpstr>
      <vt:lpstr>Selamat mengikuti UTS.. 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DATA</dc:title>
  <dc:creator>Martin Wahyunus</dc:creator>
  <cp:lastModifiedBy>Martin Wahyunus</cp:lastModifiedBy>
  <cp:revision>62</cp:revision>
  <dcterms:created xsi:type="dcterms:W3CDTF">2010-04-07T19:22:22Z</dcterms:created>
  <dcterms:modified xsi:type="dcterms:W3CDTF">2010-04-18T01:01:48Z</dcterms:modified>
</cp:coreProperties>
</file>