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69" r:id="rId2"/>
    <p:sldId id="270" r:id="rId3"/>
    <p:sldId id="271" r:id="rId4"/>
    <p:sldId id="272" r:id="rId5"/>
    <p:sldId id="273" r:id="rId6"/>
    <p:sldId id="274" r:id="rId7"/>
    <p:sldId id="275" r:id="rId8"/>
    <p:sldId id="276" r:id="rId9"/>
    <p:sldId id="277" r:id="rId10"/>
    <p:sldId id="278" r:id="rId11"/>
    <p:sldId id="292" r:id="rId12"/>
    <p:sldId id="279" r:id="rId13"/>
    <p:sldId id="280" r:id="rId14"/>
    <p:sldId id="281" r:id="rId15"/>
    <p:sldId id="282" r:id="rId16"/>
    <p:sldId id="283" r:id="rId17"/>
    <p:sldId id="291" r:id="rId18"/>
    <p:sldId id="284" r:id="rId19"/>
    <p:sldId id="285" r:id="rId20"/>
    <p:sldId id="290" r:id="rId21"/>
    <p:sldId id="286" r:id="rId22"/>
    <p:sldId id="287" r:id="rId23"/>
    <p:sldId id="288" r:id="rId24"/>
    <p:sldId id="289"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444" autoAdjust="0"/>
  </p:normalViewPr>
  <p:slideViewPr>
    <p:cSldViewPr snapToGrid="0">
      <p:cViewPr>
        <p:scale>
          <a:sx n="80" d="100"/>
          <a:sy n="80" d="100"/>
        </p:scale>
        <p:origin x="-105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8" name="Slide Number Placeholder 7"/>
          <p:cNvSpPr>
            <a:spLocks noGrp="1"/>
          </p:cNvSpPr>
          <p:nvPr>
            <p:ph type="sldNum" sz="quarter" idx="11"/>
          </p:nvPr>
        </p:nvSpPr>
        <p:spPr/>
        <p:txBody>
          <a:bodyPr/>
          <a:lstStyle/>
          <a:p>
            <a:fld id="{D5B52ADC-5BFA-4FBD-BEE2-16096B7F4166}" type="slidenum">
              <a:rPr lang="zh-CN" altLang="en-US" smtClean="0"/>
              <a:pPr/>
              <a:t>‹#›</a:t>
            </a:fld>
            <a:endParaRPr lang="zh-CN" altLang="en-US"/>
          </a:p>
        </p:txBody>
      </p:sp>
      <p:sp>
        <p:nvSpPr>
          <p:cNvPr id="9" name="Footer Placeholder 8"/>
          <p:cNvSpPr>
            <a:spLocks noGrp="1"/>
          </p:cNvSpPr>
          <p:nvPr>
            <p:ph type="ftr" sz="quarter" idx="12"/>
          </p:nvPr>
        </p:nvSpPr>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2017/10/7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156448" y="6422064"/>
            <a:ext cx="762000" cy="365125"/>
          </a:xfrm>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0BC1078-46ED-40F9-8930-935BAD7C2B02}" type="datetimeFigureOut">
              <a:rPr lang="zh-CN" altLang="en-US" smtClean="0"/>
              <a:pPr/>
              <a:t>2017/10/7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0BC1078-46ED-40F9-8930-935BAD7C2B02}" type="datetimeFigureOut">
              <a:rPr lang="zh-CN" altLang="en-US" smtClean="0"/>
              <a:pPr/>
              <a:t>2017/10/7</a:t>
            </a:fld>
            <a:endParaRPr lang="zh-CN" alt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CN" alt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5B52ADC-5BFA-4FBD-BEE2-16096B7F4166}"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ctrTitle"/>
          </p:nvPr>
        </p:nvSpPr>
        <p:spPr>
          <a:xfrm>
            <a:off x="685800" y="1122363"/>
            <a:ext cx="7772400" cy="1089605"/>
          </a:xfrm>
        </p:spPr>
        <p:txBody>
          <a:bodyPr/>
          <a:lstStyle/>
          <a:p>
            <a:r>
              <a:rPr lang="en-US" altLang="zh-CN" sz="2400"/>
              <a:t>PERKEMBANGAN SISTEM OPERASI PADA KOMPUTER</a:t>
            </a:r>
            <a:endParaRPr lang="en-US" altLang="zh-CN"/>
          </a:p>
        </p:txBody>
      </p:sp>
      <p:sp>
        <p:nvSpPr>
          <p:cNvPr id="1048600" name="Subtitle 2"/>
          <p:cNvSpPr>
            <a:spLocks noGrp="1"/>
          </p:cNvSpPr>
          <p:nvPr>
            <p:ph type="subTitle" idx="1"/>
          </p:nvPr>
        </p:nvSpPr>
        <p:spPr>
          <a:xfrm>
            <a:off x="1286690" y="1920240"/>
            <a:ext cx="6858000" cy="4142674"/>
          </a:xfrm>
        </p:spPr>
        <p:txBody>
          <a:bodyPr>
            <a:normAutofit fontScale="25000" lnSpcReduction="20000"/>
          </a:bodyPr>
          <a:lstStyle/>
          <a:p>
            <a:pPr algn="ctr"/>
            <a:r>
              <a:rPr lang="id-ID" altLang="zh-CN" sz="11200" dirty="0" smtClean="0">
                <a:latin typeface="Mistral" pitchFamily="66" charset="0"/>
                <a:ea typeface="Noto Sans Batak"/>
                <a:cs typeface="MV Boli" pitchFamily="2" charset="0"/>
              </a:rPr>
              <a:t>KELOMPOK 2</a:t>
            </a:r>
          </a:p>
          <a:p>
            <a:pPr algn="l"/>
            <a:r>
              <a:rPr lang="en-US" altLang="zh-CN" sz="11200" dirty="0" err="1" smtClean="0">
                <a:latin typeface="MV Boli" pitchFamily="2" charset="0"/>
                <a:ea typeface="Noto Sans Batak"/>
                <a:cs typeface="MV Boli" pitchFamily="2" charset="0"/>
              </a:rPr>
              <a:t>Bayu</a:t>
            </a:r>
            <a:r>
              <a:rPr lang="en-US" altLang="zh-CN" sz="11200" dirty="0" smtClean="0">
                <a:latin typeface="MV Boli" pitchFamily="2" charset="0"/>
                <a:ea typeface="Noto Sans Batak"/>
                <a:cs typeface="MV Boli" pitchFamily="2" charset="0"/>
              </a:rPr>
              <a:t> </a:t>
            </a:r>
            <a:r>
              <a:rPr lang="en-US" altLang="zh-CN" sz="11200" dirty="0" err="1" smtClean="0">
                <a:latin typeface="MV Boli" pitchFamily="2" charset="0"/>
                <a:ea typeface="Noto Sans Batak"/>
                <a:cs typeface="MV Boli" pitchFamily="2" charset="0"/>
              </a:rPr>
              <a:t>kurniawan</a:t>
            </a:r>
            <a:endParaRPr lang="en-US" altLang="zh-CN" sz="11200" dirty="0" smtClean="0">
              <a:latin typeface="MV Boli" pitchFamily="2" charset="0"/>
              <a:ea typeface="Noto Sans Batak"/>
              <a:cs typeface="MV Boli" pitchFamily="2" charset="0"/>
            </a:endParaRPr>
          </a:p>
          <a:p>
            <a:pPr algn="l"/>
            <a:r>
              <a:rPr lang="en-US" altLang="zh-CN" sz="11200" dirty="0" err="1" smtClean="0">
                <a:latin typeface="MV Boli" pitchFamily="2" charset="0"/>
                <a:ea typeface="Noto Sans Batak"/>
                <a:cs typeface="MV Boli" pitchFamily="2" charset="0"/>
              </a:rPr>
              <a:t>Bayu</a:t>
            </a:r>
            <a:r>
              <a:rPr lang="en-US" altLang="zh-CN" sz="11200" dirty="0" smtClean="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mulia</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pratama</a:t>
            </a:r>
            <a:endParaRPr lang="en-US" altLang="zh-CN" sz="11200" dirty="0">
              <a:latin typeface="MV Boli" pitchFamily="2" charset="0"/>
              <a:ea typeface="Noto Sans Batak"/>
              <a:cs typeface="MV Boli" pitchFamily="2" charset="0"/>
            </a:endParaRPr>
          </a:p>
          <a:p>
            <a:pPr algn="l"/>
            <a:r>
              <a:rPr lang="en-US" altLang="zh-CN" sz="11200" dirty="0">
                <a:latin typeface="MV Boli" pitchFamily="2" charset="0"/>
                <a:ea typeface="Noto Sans Batak"/>
                <a:cs typeface="MV Boli" pitchFamily="2" charset="0"/>
              </a:rPr>
              <a:t>Biro </a:t>
            </a:r>
            <a:r>
              <a:rPr lang="en-US" altLang="zh-CN" sz="11200" dirty="0" err="1">
                <a:latin typeface="MV Boli" pitchFamily="2" charset="0"/>
                <a:ea typeface="Noto Sans Batak"/>
                <a:cs typeface="MV Boli" pitchFamily="2" charset="0"/>
              </a:rPr>
              <a:t>andika</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putra</a:t>
            </a:r>
            <a:endParaRPr lang="en-US" altLang="zh-CN" sz="11200" dirty="0">
              <a:latin typeface="MV Boli" pitchFamily="2" charset="0"/>
              <a:ea typeface="Noto Sans Batak"/>
              <a:cs typeface="MV Boli" pitchFamily="2" charset="0"/>
            </a:endParaRPr>
          </a:p>
          <a:p>
            <a:pPr algn="l"/>
            <a:r>
              <a:rPr lang="en-US" altLang="zh-CN" sz="11200" dirty="0" err="1">
                <a:latin typeface="MV Boli" pitchFamily="2" charset="0"/>
                <a:ea typeface="Noto Sans Batak"/>
                <a:cs typeface="MV Boli" pitchFamily="2" charset="0"/>
              </a:rPr>
              <a:t>Dediansyah</a:t>
            </a:r>
            <a:endParaRPr lang="en-US" altLang="zh-CN" sz="11200" dirty="0">
              <a:latin typeface="MV Boli" pitchFamily="2" charset="0"/>
              <a:ea typeface="Noto Sans Batak"/>
              <a:cs typeface="MV Boli" pitchFamily="2" charset="0"/>
            </a:endParaRPr>
          </a:p>
          <a:p>
            <a:pPr algn="l"/>
            <a:r>
              <a:rPr lang="en-US" altLang="zh-CN" sz="11200" dirty="0" err="1">
                <a:latin typeface="MV Boli" pitchFamily="2" charset="0"/>
                <a:ea typeface="Noto Sans Batak"/>
                <a:cs typeface="MV Boli" pitchFamily="2" charset="0"/>
              </a:rPr>
              <a:t>Fazila</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dwi</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amanda</a:t>
            </a:r>
            <a:endParaRPr lang="en-US" altLang="zh-CN" sz="11200" dirty="0">
              <a:latin typeface="MV Boli" pitchFamily="2" charset="0"/>
              <a:ea typeface="Noto Sans Batak"/>
              <a:cs typeface="MV Boli" pitchFamily="2" charset="0"/>
            </a:endParaRPr>
          </a:p>
          <a:p>
            <a:pPr algn="l"/>
            <a:r>
              <a:rPr lang="en-US" altLang="zh-CN" sz="11200" dirty="0" err="1">
                <a:latin typeface="MV Boli" pitchFamily="2" charset="0"/>
                <a:ea typeface="Noto Sans Batak"/>
                <a:cs typeface="MV Boli" pitchFamily="2" charset="0"/>
              </a:rPr>
              <a:t>Febiola</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luthfi</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insani</a:t>
            </a:r>
            <a:endParaRPr lang="en-US" altLang="zh-CN" sz="11200" dirty="0">
              <a:latin typeface="MV Boli" pitchFamily="2" charset="0"/>
              <a:ea typeface="Noto Sans Batak"/>
              <a:cs typeface="MV Boli" pitchFamily="2" charset="0"/>
            </a:endParaRPr>
          </a:p>
          <a:p>
            <a:pPr algn="l"/>
            <a:r>
              <a:rPr lang="en-US" altLang="zh-CN" sz="11200" dirty="0" err="1">
                <a:latin typeface="MV Boli" pitchFamily="2" charset="0"/>
                <a:ea typeface="Noto Sans Batak"/>
                <a:cs typeface="MV Boli" pitchFamily="2" charset="0"/>
              </a:rPr>
              <a:t>Hidroqi</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maulana</a:t>
            </a:r>
            <a:endParaRPr lang="en-US" altLang="zh-CN" sz="11200" dirty="0">
              <a:latin typeface="MV Boli" pitchFamily="2" charset="0"/>
              <a:ea typeface="Noto Sans Batak"/>
              <a:cs typeface="MV Boli" pitchFamily="2" charset="0"/>
            </a:endParaRPr>
          </a:p>
          <a:p>
            <a:pPr algn="l"/>
            <a:r>
              <a:rPr lang="en-US" altLang="zh-CN" sz="11200" dirty="0" err="1">
                <a:latin typeface="MV Boli" pitchFamily="2" charset="0"/>
                <a:ea typeface="Noto Sans Batak"/>
                <a:cs typeface="MV Boli" pitchFamily="2" charset="0"/>
              </a:rPr>
              <a:t>Igo</a:t>
            </a:r>
            <a:r>
              <a:rPr lang="en-US" altLang="zh-CN" sz="11200" dirty="0">
                <a:latin typeface="MV Boli" pitchFamily="2" charset="0"/>
                <a:ea typeface="Noto Sans Batak"/>
                <a:cs typeface="MV Boli" pitchFamily="2" charset="0"/>
              </a:rPr>
              <a:t> </a:t>
            </a:r>
            <a:r>
              <a:rPr lang="en-US" altLang="zh-CN" sz="11200" dirty="0" err="1">
                <a:latin typeface="MV Boli" pitchFamily="2" charset="0"/>
                <a:ea typeface="Noto Sans Batak"/>
                <a:cs typeface="MV Boli" pitchFamily="2" charset="0"/>
              </a:rPr>
              <a:t>amranadi</a:t>
            </a:r>
            <a:endParaRPr lang="en-US" altLang="zh-CN" sz="11200" dirty="0">
              <a:latin typeface="MV Boli" pitchFamily="2" charset="0"/>
              <a:ea typeface="Noto Sans Batak"/>
              <a:cs typeface="MV Boli"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0773" y="653142"/>
            <a:ext cx="7615645" cy="5262979"/>
          </a:xfrm>
          <a:prstGeom prst="rect">
            <a:avLst/>
          </a:prstGeom>
        </p:spPr>
        <p:txBody>
          <a:bodyPr wrap="square">
            <a:spAutoFit/>
          </a:bodyPr>
          <a:lstStyle/>
          <a:p>
            <a:pPr lvl="0">
              <a:buFont typeface="Wingdings" pitchFamily="2" charset="2"/>
              <a:buChar char="v"/>
            </a:pPr>
            <a:r>
              <a:rPr lang="id-ID" sz="2400" b="1" dirty="0" smtClean="0"/>
              <a:t>Tahun </a:t>
            </a:r>
            <a:r>
              <a:rPr lang="id-ID" sz="2400" b="1" i="1" dirty="0" smtClean="0"/>
              <a:t>1983- 1985</a:t>
            </a:r>
            <a:endParaRPr lang="id-ID" sz="2400" dirty="0" smtClean="0"/>
          </a:p>
          <a:p>
            <a:pPr>
              <a:buNone/>
            </a:pPr>
            <a:r>
              <a:rPr lang="id-ID" sz="2400" dirty="0" smtClean="0"/>
              <a:t> </a:t>
            </a:r>
            <a:r>
              <a:rPr lang="id-ID" sz="2400" i="1" dirty="0" smtClean="0"/>
              <a:t>MS</a:t>
            </a:r>
            <a:r>
              <a:rPr lang="id-ID" sz="2400" i="1" dirty="0" smtClean="0"/>
              <a:t>  DOS 2.0</a:t>
            </a:r>
            <a:r>
              <a:rPr lang="id-ID" sz="2400" dirty="0" smtClean="0"/>
              <a:t> : Versi 2.0 dari MS  DOS diluncurkan pada </a:t>
            </a:r>
            <a:r>
              <a:rPr lang="id-ID" sz="2400" dirty="0" smtClean="0"/>
              <a:t>          komputer </a:t>
            </a:r>
            <a:r>
              <a:rPr lang="id-ID" sz="2400" dirty="0" smtClean="0"/>
              <a:t>PC XT.</a:t>
            </a:r>
          </a:p>
          <a:p>
            <a:pPr>
              <a:buNone/>
            </a:pPr>
            <a:endParaRPr lang="id-ID" sz="2400" i="1" dirty="0" smtClean="0"/>
          </a:p>
          <a:p>
            <a:pPr>
              <a:buNone/>
            </a:pPr>
            <a:r>
              <a:rPr lang="id-ID" sz="2400" i="1" dirty="0" smtClean="0"/>
              <a:t>System </a:t>
            </a:r>
            <a:r>
              <a:rPr lang="id-ID" sz="2400" i="1" dirty="0" smtClean="0"/>
              <a:t>1.0</a:t>
            </a:r>
            <a:r>
              <a:rPr lang="id-ID" sz="2400" dirty="0" smtClean="0"/>
              <a:t> : Apple meluncurkan Macintosh dengan OS </a:t>
            </a:r>
            <a:r>
              <a:rPr lang="id-ID" sz="2400" dirty="0" smtClean="0"/>
              <a:t>yang </a:t>
            </a:r>
            <a:r>
              <a:rPr lang="id-ID" sz="2400" dirty="0" smtClean="0"/>
              <a:t>diturunkan dari BSD </a:t>
            </a:r>
            <a:r>
              <a:rPr lang="id-ID" sz="2400" i="1" dirty="0" smtClean="0"/>
              <a:t>UNIX. System 1.0</a:t>
            </a:r>
            <a:r>
              <a:rPr lang="id-ID" sz="2400" dirty="0" smtClean="0"/>
              <a:t> merupakan </a:t>
            </a:r>
            <a:r>
              <a:rPr lang="id-ID" sz="2400" dirty="0" smtClean="0"/>
              <a:t>	sistem </a:t>
            </a:r>
            <a:r>
              <a:rPr lang="id-ID" sz="2400" dirty="0" smtClean="0"/>
              <a:t>operasi pertama yang telah berbasis grafis dan menggunakan mouse.</a:t>
            </a:r>
          </a:p>
          <a:p>
            <a:pPr>
              <a:buNone/>
            </a:pPr>
            <a:endParaRPr lang="id-ID" sz="2400" i="1" dirty="0" smtClean="0"/>
          </a:p>
          <a:p>
            <a:pPr>
              <a:buNone/>
            </a:pPr>
            <a:r>
              <a:rPr lang="id-ID" sz="2400" i="1" dirty="0" smtClean="0"/>
              <a:t>MS </a:t>
            </a:r>
            <a:r>
              <a:rPr lang="id-ID" sz="2400" i="1" dirty="0" smtClean="0"/>
              <a:t>DOS 3.0</a:t>
            </a:r>
            <a:r>
              <a:rPr lang="id-ID" sz="2400" dirty="0" smtClean="0"/>
              <a:t> : Microsoft meluncurkan MS DOS 3.0 untuk PC AT yang menggunakan chip Intel 80286 dan yang mulai mendukung penggunaan hard disk lebih dari 10 MB.</a:t>
            </a:r>
          </a:p>
          <a:p>
            <a:pPr>
              <a:buNone/>
            </a:pPr>
            <a:endParaRPr lang="id-ID" sz="2400"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6894" y="905447"/>
            <a:ext cx="6858000" cy="4154984"/>
          </a:xfrm>
          <a:prstGeom prst="rect">
            <a:avLst/>
          </a:prstGeom>
        </p:spPr>
        <p:txBody>
          <a:bodyPr wrap="square">
            <a:spAutoFit/>
          </a:bodyPr>
          <a:lstStyle/>
          <a:p>
            <a:pPr>
              <a:buNone/>
            </a:pPr>
            <a:r>
              <a:rPr lang="id-ID" sz="2400" i="1" dirty="0" smtClean="0"/>
              <a:t>MS Windows 1.0</a:t>
            </a:r>
            <a:r>
              <a:rPr lang="id-ID" sz="2400" dirty="0" smtClean="0"/>
              <a:t> : Microsoft memperkenalkan MS­Windows, sistem operasi yang telah menyediakan lingkungan berbasis grafis (GUI) dan kemampuan multitasking. Sayangnya sistem operasi ini sangat buruk performanya dan tidak mampu menyamai kesuksesan Apple.</a:t>
            </a:r>
          </a:p>
          <a:p>
            <a:pPr>
              <a:buNone/>
            </a:pPr>
            <a:endParaRPr lang="id-ID" sz="2400" dirty="0" smtClean="0"/>
          </a:p>
          <a:p>
            <a:pPr>
              <a:buNone/>
            </a:pPr>
            <a:r>
              <a:rPr lang="id-ID" sz="2400" dirty="0" smtClean="0"/>
              <a:t>Novell Netware : Novell meluncurkan sistem operasiberbasis jaringan Netware 86 yang dibuat untuk prosesor</a:t>
            </a:r>
          </a:p>
          <a:p>
            <a:pPr>
              <a:buNone/>
            </a:pPr>
            <a:r>
              <a:rPr lang="id-ID" sz="2400" dirty="0" smtClean="0"/>
              <a:t>Intel 8086.</a:t>
            </a:r>
            <a:endParaRPr lang="id-ID"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6754" y="705393"/>
            <a:ext cx="8817429"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Wingdings" pitchFamily="2" charset="2"/>
              <a:buChar char="v"/>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1988-1990</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MS  DOS 4.0</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Microsoft mengeluarkan MS DOS 4.0 dengan suasana grafis.WWW : Proposal World Wide Web (WWW) oleh Tim Berners Lee.</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Perpisahan</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Dua perusahaan raksasa berpisah, IBM berjalan dengan OS/2 dan Microsoft berkonsentrasi pada Windows.</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Windows 3.0</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Microsoft meluncurkan Windows versi 3.0 yang mendapat sambutan cukup baik.</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MS Office</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Microsoft membundel Word, Excel, dan PowerPoint untuk menyingkirkan saingannya seperti Lotus 1 2 3, Wordstar, Word Perfect dan Quattro.</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31075" y="809897"/>
            <a:ext cx="8307977"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Wingdings" pitchFamily="2" charset="2"/>
              <a:buChar char="v"/>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1991-1995</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1991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Linux 0.01</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Mahasiswa Helsinki bernama Linus</a:t>
            </a:r>
            <a:r>
              <a:rPr kumimoji="0" lang="id-ID" sz="2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Torvalds mengembangkan OS berbasis Unix dari sistem operasi Minix yang diberi nama Linux.</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MS DOS 5.0</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Microsoft meluncurkan MS DOS 5.0 dengan </a:t>
            </a: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penambahan fasilitas full -screen editor, undelete, unformat dan Qbasic.</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1992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Windows 3.1</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Microsoft meluncurkan Windows 3.1 dan kemudian Windows for Workgroups 3.11 di tahun berikutnya.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829" y="470263"/>
            <a:ext cx="8033657" cy="3416320"/>
          </a:xfrm>
          <a:prstGeom prst="rect">
            <a:avLst/>
          </a:prstGeom>
        </p:spPr>
        <p:txBody>
          <a:bodyPr wrap="square">
            <a:spAutoFit/>
          </a:bodyPr>
          <a:lstStyle/>
          <a:p>
            <a:pPr lvl="0" eaLnBrk="0" fontAlgn="base" hangingPunct="0">
              <a:spcBef>
                <a:spcPct val="0"/>
              </a:spcBef>
              <a:spcAft>
                <a:spcPct val="0"/>
              </a:spcAft>
            </a:pPr>
            <a:r>
              <a:rPr lang="id-ID" sz="2400" b="1" i="1" dirty="0" smtClean="0">
                <a:latin typeface="Calibri" pitchFamily="34" charset="0"/>
                <a:ea typeface="Times New Roman" pitchFamily="18" charset="0"/>
                <a:cs typeface="Arial" pitchFamily="34" charset="0"/>
              </a:rPr>
              <a:t>1993 </a:t>
            </a:r>
            <a:endParaRPr lang="id-ID" sz="2400" dirty="0" smtClean="0">
              <a:latin typeface="Arial" pitchFamily="34" charset="0"/>
              <a:cs typeface="Arial" pitchFamily="34" charset="0"/>
            </a:endParaRPr>
          </a:p>
          <a:p>
            <a:pPr lvl="0" eaLnBrk="0" fontAlgn="base" hangingPunct="0">
              <a:spcBef>
                <a:spcPct val="0"/>
              </a:spcBef>
              <a:spcAft>
                <a:spcPct val="0"/>
              </a:spcAft>
            </a:pPr>
            <a:r>
              <a:rPr lang="id-ID" sz="2400" i="1" dirty="0" smtClean="0">
                <a:latin typeface="Calibri" pitchFamily="34" charset="0"/>
                <a:ea typeface="Times New Roman" pitchFamily="18" charset="0"/>
                <a:cs typeface="Arial" pitchFamily="34" charset="0"/>
              </a:rPr>
              <a:t>Windows NT</a:t>
            </a:r>
            <a:r>
              <a:rPr lang="id-ID" sz="2400" dirty="0" smtClean="0">
                <a:latin typeface="Calibri" pitchFamily="34" charset="0"/>
                <a:ea typeface="Times New Roman" pitchFamily="18" charset="0"/>
                <a:cs typeface="Arial" pitchFamily="34" charset="0"/>
              </a:rPr>
              <a:t> : Microsoft meluncurkan Windows NT, OS pertama berbasis grafis tanpa DOS didalamnya yang direncanakan untuk server jaringan.</a:t>
            </a:r>
            <a:endParaRPr lang="id-ID" sz="2400" dirty="0" smtClean="0">
              <a:latin typeface="Arial" pitchFamily="34" charset="0"/>
              <a:cs typeface="Arial" pitchFamily="34" charset="0"/>
            </a:endParaRPr>
          </a:p>
          <a:p>
            <a:pPr lvl="0" eaLnBrk="0" fontAlgn="base" hangingPunct="0">
              <a:spcBef>
                <a:spcPct val="0"/>
              </a:spcBef>
              <a:spcAft>
                <a:spcPct val="0"/>
              </a:spcAft>
            </a:pPr>
            <a:r>
              <a:rPr lang="id-ID" sz="2400" i="1" dirty="0" smtClean="0">
                <a:latin typeface="Calibri" pitchFamily="34" charset="0"/>
                <a:ea typeface="Times New Roman" pitchFamily="18" charset="0"/>
                <a:cs typeface="Arial" pitchFamily="34" charset="0"/>
              </a:rPr>
              <a:t>Web Browser</a:t>
            </a:r>
            <a:r>
              <a:rPr lang="id-ID" sz="2400" dirty="0" smtClean="0">
                <a:latin typeface="Calibri" pitchFamily="34" charset="0"/>
                <a:ea typeface="Times New Roman" pitchFamily="18" charset="0"/>
                <a:cs typeface="Arial" pitchFamily="34" charset="0"/>
              </a:rPr>
              <a:t> : NCSA memperkenalkan rilis pertama Mosaic, browser web untuk Internet.</a:t>
            </a:r>
            <a:endParaRPr lang="id-ID" sz="2400" dirty="0" smtClean="0">
              <a:latin typeface="Arial" pitchFamily="34" charset="0"/>
              <a:cs typeface="Arial" pitchFamily="34" charset="0"/>
            </a:endParaRPr>
          </a:p>
          <a:p>
            <a:pPr lvl="0" eaLnBrk="0" fontAlgn="base" hangingPunct="0">
              <a:spcBef>
                <a:spcPct val="0"/>
              </a:spcBef>
              <a:spcAft>
                <a:spcPct val="0"/>
              </a:spcAft>
            </a:pPr>
            <a:r>
              <a:rPr lang="id-ID" sz="2400" i="1" dirty="0" smtClean="0">
                <a:latin typeface="Calibri" pitchFamily="34" charset="0"/>
                <a:ea typeface="Times New Roman" pitchFamily="18" charset="0"/>
                <a:cs typeface="Arial" pitchFamily="34" charset="0"/>
              </a:rPr>
              <a:t>MS  DOS 6.0</a:t>
            </a:r>
            <a:r>
              <a:rPr lang="id-ID" sz="2400" dirty="0" smtClean="0">
                <a:latin typeface="Calibri" pitchFamily="34" charset="0"/>
                <a:ea typeface="Times New Roman" pitchFamily="18" charset="0"/>
                <a:cs typeface="Arial" pitchFamily="34" charset="0"/>
              </a:rPr>
              <a:t> : Microsoft memperkenalkan MS DOS 6.0 Upgrade, yang mencakup program kompresi harddisk DoubleSpace.</a:t>
            </a:r>
            <a:endParaRPr lang="id-ID"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901337" y="796833"/>
            <a:ext cx="680421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1994</a:t>
            </a: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228600" algn="l"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FreeDOS</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Jim Hall, mahasiswa dari Universitas Wisconsin River Falls Development mengembangkan FreeDOS. FreeDOS dibuat setelah Microsoft berniat menghentikan dukungannya untuk DOS dan menggantikannya dengan Windows 95.</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id-ID"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id-ID"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1995</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Windows 95</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Microsoft meluncurkan Windows 95 dengan lagu Start Me Up dari Rolling Stones dan terjual lebih dari 1 juta salinan dalam waktu 4 hari.</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966652" y="1430383"/>
            <a:ext cx="7467600" cy="4525963"/>
          </a:xfrm>
        </p:spPr>
        <p:txBody>
          <a:bodyPr>
            <a:normAutofit/>
          </a:bodyPr>
          <a:lstStyle/>
          <a:p>
            <a:pPr lvl="0">
              <a:buFont typeface="Wingdings" pitchFamily="2" charset="2"/>
              <a:buChar char="v"/>
            </a:pPr>
            <a:r>
              <a:rPr lang="id-ID" sz="2400" b="1" dirty="0" smtClean="0"/>
              <a:t>Tahun </a:t>
            </a:r>
            <a:r>
              <a:rPr lang="id-ID" sz="2400" b="1" i="1" dirty="0" smtClean="0"/>
              <a:t>1996-2000.</a:t>
            </a:r>
            <a:endParaRPr lang="id-ID" sz="2400" dirty="0" smtClean="0"/>
          </a:p>
          <a:p>
            <a:pPr>
              <a:buNone/>
            </a:pPr>
            <a:r>
              <a:rPr lang="id-ID" sz="2400" b="1" dirty="0" smtClean="0"/>
              <a:t>	1996 </a:t>
            </a:r>
            <a:endParaRPr lang="id-ID" sz="2400" dirty="0" smtClean="0"/>
          </a:p>
          <a:p>
            <a:pPr>
              <a:buNone/>
            </a:pPr>
            <a:r>
              <a:rPr lang="id-ID" sz="2400" i="1" dirty="0" smtClean="0"/>
              <a:t>	Windows </a:t>
            </a:r>
            <a:r>
              <a:rPr lang="id-ID" sz="2400" i="1" dirty="0" smtClean="0"/>
              <a:t>NT 4.0 </a:t>
            </a:r>
            <a:r>
              <a:rPr lang="id-ID" sz="2400" dirty="0" smtClean="0"/>
              <a:t>: Microsoft meluncurkan Windows NT versi 4.0</a:t>
            </a:r>
          </a:p>
          <a:p>
            <a:pPr>
              <a:buNone/>
            </a:pPr>
            <a:r>
              <a:rPr lang="id-ID" sz="2400" b="1" dirty="0" smtClean="0"/>
              <a:t>	1997 </a:t>
            </a:r>
            <a:endParaRPr lang="id-ID" sz="2400" dirty="0" smtClean="0"/>
          </a:p>
          <a:p>
            <a:pPr>
              <a:buNone/>
            </a:pPr>
            <a:r>
              <a:rPr lang="id-ID" sz="2400" i="1" dirty="0" smtClean="0"/>
              <a:t>	Mac </a:t>
            </a:r>
            <a:r>
              <a:rPr lang="id-ID" sz="2400" i="1" dirty="0" smtClean="0"/>
              <a:t>OS </a:t>
            </a:r>
            <a:r>
              <a:rPr lang="id-ID" sz="2400" dirty="0" smtClean="0"/>
              <a:t>: Untuk pertama kalinya Apple memperkenalkan penggunaan nama Mac OS pada Mac OS 7.6.</a:t>
            </a:r>
          </a:p>
          <a:p>
            <a:endParaRPr lang="id-ID"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228" y="678325"/>
            <a:ext cx="6074229" cy="5262979"/>
          </a:xfrm>
          <a:prstGeom prst="rect">
            <a:avLst/>
          </a:prstGeom>
        </p:spPr>
        <p:txBody>
          <a:bodyPr wrap="square">
            <a:spAutoFit/>
          </a:bodyPr>
          <a:lstStyle/>
          <a:p>
            <a:pPr lvl="0" indent="457200" eaLnBrk="0" fontAlgn="base" hangingPunct="0">
              <a:spcBef>
                <a:spcPct val="0"/>
              </a:spcBef>
              <a:spcAft>
                <a:spcPct val="0"/>
              </a:spcAft>
            </a:pPr>
            <a:r>
              <a:rPr lang="id-ID" sz="2400" b="1" dirty="0" smtClean="0">
                <a:latin typeface="Calibri" pitchFamily="34" charset="0"/>
                <a:ea typeface="Times New Roman" pitchFamily="18" charset="0"/>
                <a:cs typeface="Arial" pitchFamily="34" charset="0"/>
              </a:rPr>
              <a:t>1998 :</a:t>
            </a:r>
            <a:endParaRPr lang="id-ID" sz="2400" dirty="0" smtClean="0">
              <a:latin typeface="Arial" pitchFamily="34" charset="0"/>
              <a:cs typeface="Arial" pitchFamily="34" charset="0"/>
            </a:endParaRPr>
          </a:p>
          <a:p>
            <a:pPr lvl="0" indent="457200" eaLnBrk="0" fontAlgn="base" hangingPunct="0">
              <a:spcBef>
                <a:spcPct val="0"/>
              </a:spcBef>
              <a:spcAft>
                <a:spcPct val="0"/>
              </a:spcAft>
            </a:pPr>
            <a:r>
              <a:rPr lang="id-ID" sz="2400" i="1" dirty="0" smtClean="0">
                <a:latin typeface="Calibri" pitchFamily="34" charset="0"/>
                <a:ea typeface="Times New Roman" pitchFamily="18" charset="0"/>
                <a:cs typeface="Arial" pitchFamily="34" charset="0"/>
              </a:rPr>
              <a:t>Windows 98</a:t>
            </a:r>
            <a:r>
              <a:rPr lang="id-ID" sz="2400" dirty="0" smtClean="0">
                <a:latin typeface="Calibri" pitchFamily="34" charset="0"/>
                <a:ea typeface="Times New Roman" pitchFamily="18" charset="0"/>
                <a:cs typeface="Arial" pitchFamily="34" charset="0"/>
              </a:rPr>
              <a:t> : Web browser Internet Explorer menjadi bagian penting dari Windows 98 dan berhasil menumbangkan dominasi</a:t>
            </a:r>
            <a:r>
              <a:rPr lang="id-ID" sz="2400" dirty="0" smtClean="0">
                <a:latin typeface="Californian FB" pitchFamily="18" charset="0"/>
                <a:ea typeface="Times New Roman" pitchFamily="18" charset="0"/>
                <a:cs typeface="Times New Roman" pitchFamily="18" charset="0"/>
              </a:rPr>
              <a:t> Netscape Navigato</a:t>
            </a:r>
            <a:endParaRPr lang="id-ID" sz="2400" dirty="0" smtClean="0">
              <a:latin typeface="Arial" pitchFamily="34" charset="0"/>
              <a:cs typeface="Arial" pitchFamily="34" charset="0"/>
            </a:endParaRPr>
          </a:p>
          <a:p>
            <a:pPr lvl="0" indent="457200" eaLnBrk="0" fontAlgn="base" hangingPunct="0">
              <a:spcBef>
                <a:spcPct val="0"/>
              </a:spcBef>
              <a:spcAft>
                <a:spcPct val="0"/>
              </a:spcAft>
            </a:pPr>
            <a:r>
              <a:rPr lang="id-ID" sz="2400" i="1" dirty="0" smtClean="0">
                <a:latin typeface="Calibri" pitchFamily="34" charset="0"/>
                <a:ea typeface="Times New Roman" pitchFamily="18" charset="0"/>
                <a:cs typeface="Arial" pitchFamily="34" charset="0"/>
              </a:rPr>
              <a:t>Google</a:t>
            </a:r>
            <a:r>
              <a:rPr lang="id-ID" sz="2400" dirty="0" smtClean="0">
                <a:latin typeface="Calibri" pitchFamily="34" charset="0"/>
                <a:ea typeface="Times New Roman" pitchFamily="18" charset="0"/>
                <a:cs typeface="Arial" pitchFamily="34" charset="0"/>
              </a:rPr>
              <a:t> : Search Engine terbaik hadir di Internet dan diketahui menggunakan Linux sebagai servernya.</a:t>
            </a:r>
          </a:p>
          <a:p>
            <a:pPr lvl="0" indent="457200" eaLnBrk="0" fontAlgn="base" hangingPunct="0">
              <a:spcBef>
                <a:spcPct val="0"/>
              </a:spcBef>
              <a:spcAft>
                <a:spcPct val="0"/>
              </a:spcAft>
            </a:pPr>
            <a:r>
              <a:rPr lang="id-ID" sz="2400" b="1" dirty="0" smtClean="0">
                <a:latin typeface="Calibri" pitchFamily="34" charset="0"/>
                <a:ea typeface="Times New Roman" pitchFamily="18" charset="0"/>
                <a:cs typeface="Arial" pitchFamily="34" charset="0"/>
              </a:rPr>
              <a:t>1999 :</a:t>
            </a:r>
            <a:endParaRPr lang="id-ID" sz="2400" dirty="0" smtClean="0">
              <a:latin typeface="Arial" pitchFamily="34" charset="0"/>
              <a:cs typeface="Arial" pitchFamily="34" charset="0"/>
            </a:endParaRPr>
          </a:p>
          <a:p>
            <a:pPr lvl="0" indent="457200" eaLnBrk="0" fontAlgn="base" hangingPunct="0">
              <a:spcBef>
                <a:spcPct val="0"/>
              </a:spcBef>
              <a:spcAft>
                <a:spcPct val="0"/>
              </a:spcAft>
            </a:pPr>
            <a:r>
              <a:rPr lang="id-ID" sz="2400" i="1" dirty="0" smtClean="0">
                <a:latin typeface="Times New Roman" pitchFamily="18" charset="0"/>
                <a:ea typeface="Calibri" pitchFamily="34" charset="0"/>
                <a:cs typeface="Times New Roman" pitchFamily="18" charset="0"/>
              </a:rPr>
              <a:t>Corel Linux</a:t>
            </a:r>
            <a:r>
              <a:rPr lang="id-ID" sz="2400" dirty="0" smtClean="0">
                <a:latin typeface="Times New Roman" pitchFamily="18" charset="0"/>
                <a:ea typeface="Calibri" pitchFamily="34" charset="0"/>
                <a:cs typeface="Times New Roman" pitchFamily="18" charset="0"/>
              </a:rPr>
              <a:t> : Corel pembuat program Corel Draw, yang sebelumnya telah menyediakan Word Perfect versi Linux, ikut membuat OS berbasis Linux dengan nama Corel Linux dan yang nantinya beralih nama menjadi Xandros.</a:t>
            </a:r>
            <a:endParaRPr lang="id-ID"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875211" y="1143000"/>
            <a:ext cx="7467600" cy="4525963"/>
          </a:xfrm>
        </p:spPr>
        <p:txBody>
          <a:bodyPr>
            <a:normAutofit fontScale="85000" lnSpcReduction="10000"/>
          </a:bodyPr>
          <a:lstStyle/>
          <a:p>
            <a:pPr>
              <a:buNone/>
            </a:pPr>
            <a:r>
              <a:rPr lang="id-ID" b="1" dirty="0" smtClean="0"/>
              <a:t>2000 </a:t>
            </a:r>
            <a:endParaRPr lang="id-ID" dirty="0" smtClean="0"/>
          </a:p>
          <a:p>
            <a:pPr>
              <a:buNone/>
            </a:pPr>
            <a:r>
              <a:rPr lang="id-ID" i="1" dirty="0" smtClean="0"/>
              <a:t>Mac OS/X</a:t>
            </a:r>
            <a:r>
              <a:rPr lang="id-ID" dirty="0" smtClean="0"/>
              <a:t> : Mac OS diganti dengan </a:t>
            </a:r>
            <a:r>
              <a:rPr lang="id-ID" dirty="0" smtClean="0"/>
              <a:t>mesin</a:t>
            </a:r>
          </a:p>
          <a:p>
            <a:pPr>
              <a:buNone/>
            </a:pPr>
            <a:r>
              <a:rPr lang="id-ID" dirty="0" smtClean="0"/>
              <a:t>berbasis </a:t>
            </a:r>
            <a:r>
              <a:rPr lang="id-ID" dirty="0" smtClean="0"/>
              <a:t>BSD Unix dengan kernel </a:t>
            </a:r>
            <a:r>
              <a:rPr lang="id-ID" dirty="0" smtClean="0"/>
              <a:t>yang</a:t>
            </a:r>
          </a:p>
          <a:p>
            <a:pPr>
              <a:buNone/>
            </a:pPr>
            <a:r>
              <a:rPr lang="id-ID" dirty="0" smtClean="0"/>
              <a:t>disebut </a:t>
            </a:r>
            <a:r>
              <a:rPr lang="id-ID" dirty="0" smtClean="0"/>
              <a:t>sebagai Mac OS/X.</a:t>
            </a:r>
          </a:p>
          <a:p>
            <a:pPr>
              <a:buNone/>
            </a:pPr>
            <a:r>
              <a:rPr lang="id-ID" i="1" dirty="0" smtClean="0"/>
              <a:t>Windows 2000</a:t>
            </a:r>
            <a:r>
              <a:rPr lang="id-ID" dirty="0" smtClean="0"/>
              <a:t>: Microsoft meluncurkan </a:t>
            </a:r>
            <a:r>
              <a:rPr lang="id-ID" dirty="0" smtClean="0"/>
              <a:t>Windows</a:t>
            </a:r>
          </a:p>
          <a:p>
            <a:pPr>
              <a:buNone/>
            </a:pPr>
            <a:r>
              <a:rPr lang="id-ID" dirty="0" smtClean="0"/>
              <a:t>2000 </a:t>
            </a:r>
            <a:r>
              <a:rPr lang="id-ID" dirty="0" smtClean="0"/>
              <a:t>sebagai penerus Windows NT.</a:t>
            </a:r>
          </a:p>
          <a:p>
            <a:pPr>
              <a:buNone/>
            </a:pPr>
            <a:r>
              <a:rPr lang="id-ID" i="1" dirty="0" smtClean="0"/>
              <a:t>Windows Me</a:t>
            </a:r>
            <a:r>
              <a:rPr lang="id-ID" dirty="0" smtClean="0"/>
              <a:t> : Microsoft meluncurkan </a:t>
            </a:r>
            <a:r>
              <a:rPr lang="id-ID" dirty="0" smtClean="0"/>
              <a:t>Windows</a:t>
            </a:r>
          </a:p>
          <a:p>
            <a:pPr>
              <a:buNone/>
            </a:pPr>
            <a:r>
              <a:rPr lang="id-ID" dirty="0" smtClean="0"/>
              <a:t>Me</a:t>
            </a:r>
            <a:r>
              <a:rPr lang="id-ID" dirty="0" smtClean="0"/>
              <a:t>, versi terakhir dari Windows 95.</a:t>
            </a:r>
          </a:p>
          <a:p>
            <a:pPr>
              <a:buNone/>
            </a:pPr>
            <a:r>
              <a:rPr lang="id-ID" i="1" dirty="0" smtClean="0"/>
              <a:t>China Goes Linux</a:t>
            </a:r>
            <a:r>
              <a:rPr lang="id-ID" dirty="0" smtClean="0"/>
              <a:t> : Red Flag Linux </a:t>
            </a:r>
            <a:r>
              <a:rPr lang="id-ID" dirty="0" smtClean="0"/>
              <a:t>diluncurkan</a:t>
            </a:r>
          </a:p>
          <a:p>
            <a:pPr>
              <a:buNone/>
            </a:pPr>
            <a:r>
              <a:rPr lang="id-ID" dirty="0" smtClean="0"/>
              <a:t>dari </a:t>
            </a:r>
            <a:r>
              <a:rPr lang="id-ID" dirty="0" smtClean="0"/>
              <a:t>Republik Rakyat China.</a:t>
            </a:r>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097279" y="1136469"/>
            <a:ext cx="720762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Wingdings" pitchFamily="2" charset="2"/>
              <a:buChar char="v"/>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2001-2005</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2001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Windows XP</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Microsoft memperkenalkan Windows XP.</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2002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Open Office</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Program perkantoran berbasis Open Source diluncurkan oleh Sun Microsystem.</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OS Lokal</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OS buatan anak negeri berbasis Linux mulai bermunculan, diantaranya Trustix Merdeka, WinBI, RimbaLinux, Komura.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048605"/>
          <p:cNvSpPr>
            <a:spLocks noGrp="1"/>
          </p:cNvSpPr>
          <p:nvPr>
            <p:ph type="title"/>
          </p:nvPr>
        </p:nvSpPr>
        <p:spPr>
          <a:xfrm>
            <a:off x="623887" y="283775"/>
            <a:ext cx="7886700" cy="2852737"/>
          </a:xfrm>
          <a:noFill/>
        </p:spPr>
        <p:txBody>
          <a:bodyPr vert="horz"/>
          <a:lstStyle/>
          <a:p>
            <a:r>
              <a:rPr lang="en-US" altLang="x-none"/>
              <a:t>Pengertian sistem operasi</a:t>
            </a:r>
            <a:endParaRPr lang="x-none"/>
          </a:p>
        </p:txBody>
      </p:sp>
      <p:sp>
        <p:nvSpPr>
          <p:cNvPr id="1048607" name="Text Placeholder 1048606"/>
          <p:cNvSpPr>
            <a:spLocks noGrp="1"/>
          </p:cNvSpPr>
          <p:nvPr>
            <p:ph type="body" idx="1"/>
          </p:nvPr>
        </p:nvSpPr>
        <p:spPr>
          <a:xfrm>
            <a:off x="750953" y="1674421"/>
            <a:ext cx="7886700" cy="2764313"/>
          </a:xfrm>
        </p:spPr>
        <p:txBody>
          <a:bodyPr>
            <a:noAutofit/>
          </a:bodyPr>
          <a:lstStyle/>
          <a:p>
            <a:r>
              <a:rPr lang="x-none" sz="2400"/>
              <a:t>Sistem operasi Komputer adalah perangkat lunak komputer atau software yang bertugas untuk melakukan kontrol dan manajemen perangkat keras dan juga operasi-operasi dasar sistem, termasuk menjalankan software aplikasi seperti program-program pengolah data yang bisa digunakan untuk mempermudah kegiatan manusia.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7962" y="282434"/>
            <a:ext cx="6296297" cy="5632311"/>
          </a:xfrm>
          <a:prstGeom prst="rect">
            <a:avLst/>
          </a:prstGeom>
        </p:spPr>
        <p:txBody>
          <a:bodyPr wrap="square">
            <a:spAutoFit/>
          </a:bodyPr>
          <a:lstStyle/>
          <a:p>
            <a:pPr lvl="0" eaLnBrk="0" fontAlgn="base" hangingPunct="0">
              <a:spcBef>
                <a:spcPct val="0"/>
              </a:spcBef>
              <a:spcAft>
                <a:spcPct val="0"/>
              </a:spcAft>
            </a:pPr>
            <a:r>
              <a:rPr lang="id-ID" sz="2400" b="1" dirty="0" smtClean="0">
                <a:latin typeface="Times New Roman" pitchFamily="18" charset="0"/>
                <a:ea typeface="Calibri" pitchFamily="34" charset="0"/>
                <a:cs typeface="Times New Roman" pitchFamily="18" charset="0"/>
              </a:rPr>
              <a:t>2003 </a:t>
            </a:r>
            <a:endParaRPr lang="id-ID" sz="2400" dirty="0" smtClean="0">
              <a:latin typeface="Arial" pitchFamily="34" charset="0"/>
              <a:cs typeface="Arial" pitchFamily="34" charset="0"/>
            </a:endParaRPr>
          </a:p>
          <a:p>
            <a:pPr lvl="0" eaLnBrk="0" fontAlgn="base" hangingPunct="0">
              <a:spcBef>
                <a:spcPct val="0"/>
              </a:spcBef>
              <a:spcAft>
                <a:spcPct val="0"/>
              </a:spcAft>
            </a:pPr>
            <a:r>
              <a:rPr lang="id-ID" sz="2400" i="1" dirty="0" smtClean="0">
                <a:latin typeface="Times New Roman" pitchFamily="18" charset="0"/>
                <a:ea typeface="Calibri" pitchFamily="34" charset="0"/>
                <a:cs typeface="Times New Roman" pitchFamily="18" charset="0"/>
              </a:rPr>
              <a:t>Windows 2003</a:t>
            </a:r>
            <a:r>
              <a:rPr lang="id-ID" sz="2400" dirty="0" smtClean="0">
                <a:latin typeface="Times New Roman" pitchFamily="18" charset="0"/>
                <a:ea typeface="Calibri" pitchFamily="34" charset="0"/>
                <a:cs typeface="Times New Roman" pitchFamily="18" charset="0"/>
              </a:rPr>
              <a:t> : Microsoft meluncurkan Windows Server 2003</a:t>
            </a:r>
            <a:r>
              <a:rPr lang="id-ID" sz="2400" dirty="0" smtClean="0">
                <a:latin typeface="Californian FB" pitchFamily="18" charset="0"/>
                <a:ea typeface="Calibri" pitchFamily="34" charset="0"/>
                <a:cs typeface="Arial" pitchFamily="34" charset="0"/>
              </a:rPr>
              <a:t>.</a:t>
            </a:r>
            <a:endParaRPr lang="id-ID" sz="2400" dirty="0" smtClean="0">
              <a:latin typeface="Arial" pitchFamily="34" charset="0"/>
              <a:cs typeface="Arial" pitchFamily="34" charset="0"/>
            </a:endParaRPr>
          </a:p>
          <a:p>
            <a:pPr lvl="0" eaLnBrk="0" fontAlgn="base" hangingPunct="0">
              <a:spcBef>
                <a:spcPct val="0"/>
              </a:spcBef>
              <a:spcAft>
                <a:spcPct val="0"/>
              </a:spcAft>
            </a:pPr>
            <a:endParaRPr lang="id-ID" sz="2400" b="1"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id-ID" sz="2400" b="1" dirty="0" smtClean="0">
                <a:latin typeface="Times New Roman" pitchFamily="18" charset="0"/>
                <a:ea typeface="Calibri" pitchFamily="34" charset="0"/>
                <a:cs typeface="Times New Roman" pitchFamily="18" charset="0"/>
              </a:rPr>
              <a:t>2004 </a:t>
            </a:r>
            <a:endParaRPr lang="id-ID" sz="2400" dirty="0" smtClean="0">
              <a:latin typeface="Arial" pitchFamily="34" charset="0"/>
              <a:cs typeface="Arial" pitchFamily="34" charset="0"/>
            </a:endParaRPr>
          </a:p>
          <a:p>
            <a:pPr lvl="0" eaLnBrk="0" fontAlgn="base" hangingPunct="0">
              <a:spcBef>
                <a:spcPct val="0"/>
              </a:spcBef>
              <a:spcAft>
                <a:spcPct val="0"/>
              </a:spcAft>
            </a:pPr>
            <a:r>
              <a:rPr lang="id-ID" sz="2400" i="1" dirty="0" smtClean="0">
                <a:latin typeface="Calibri" pitchFamily="34" charset="0"/>
                <a:ea typeface="Times New Roman" pitchFamily="18" charset="0"/>
                <a:cs typeface="Arial" pitchFamily="34" charset="0"/>
              </a:rPr>
              <a:t>Ubuntu</a:t>
            </a:r>
            <a:r>
              <a:rPr lang="id-ID" sz="2400" dirty="0" smtClean="0">
                <a:latin typeface="Calibri" pitchFamily="34" charset="0"/>
                <a:ea typeface="Times New Roman" pitchFamily="18" charset="0"/>
                <a:cs typeface="Arial" pitchFamily="34" charset="0"/>
              </a:rPr>
              <a:t> : Versi pertama Ubuntu diluncurkan dan didistribusikan ke seluruh dunia. Ada beberapa versi distro yang dikeluarkan, yaitu Ubuntu (berbasis Gnome), Kubuntu (berbasis KDE), Xubuntu (berbasis XFCE), dan Edubuntu (untuk pendidikan).</a:t>
            </a:r>
            <a:endParaRPr lang="id-ID" sz="2400" dirty="0" smtClean="0">
              <a:latin typeface="Arial" pitchFamily="34" charset="0"/>
              <a:cs typeface="Arial" pitchFamily="34" charset="0"/>
            </a:endParaRPr>
          </a:p>
          <a:p>
            <a:pPr lvl="0" eaLnBrk="0" fontAlgn="base" hangingPunct="0">
              <a:spcBef>
                <a:spcPct val="0"/>
              </a:spcBef>
              <a:spcAft>
                <a:spcPct val="0"/>
              </a:spcAft>
            </a:pPr>
            <a:endParaRPr lang="id-ID" sz="2400" b="1" dirty="0" smtClean="0">
              <a:latin typeface="Calibri" pitchFamily="34" charset="0"/>
              <a:ea typeface="Times New Roman" pitchFamily="18" charset="0"/>
              <a:cs typeface="Arial" pitchFamily="34" charset="0"/>
            </a:endParaRPr>
          </a:p>
          <a:p>
            <a:pPr lvl="0" eaLnBrk="0" fontAlgn="base" hangingPunct="0">
              <a:spcBef>
                <a:spcPct val="0"/>
              </a:spcBef>
              <a:spcAft>
                <a:spcPct val="0"/>
              </a:spcAft>
            </a:pPr>
            <a:r>
              <a:rPr lang="id-ID" sz="2400" b="1" dirty="0" smtClean="0">
                <a:latin typeface="Calibri" pitchFamily="34" charset="0"/>
                <a:ea typeface="Times New Roman" pitchFamily="18" charset="0"/>
                <a:cs typeface="Arial" pitchFamily="34" charset="0"/>
              </a:rPr>
              <a:t>2005 </a:t>
            </a:r>
            <a:endParaRPr lang="id-ID" sz="2400" dirty="0" smtClean="0">
              <a:latin typeface="Arial" pitchFamily="34" charset="0"/>
              <a:cs typeface="Arial" pitchFamily="34" charset="0"/>
            </a:endParaRPr>
          </a:p>
          <a:p>
            <a:pPr lvl="0" eaLnBrk="0" fontAlgn="base" hangingPunct="0">
              <a:spcBef>
                <a:spcPct val="0"/>
              </a:spcBef>
              <a:spcAft>
                <a:spcPct val="0"/>
              </a:spcAft>
            </a:pPr>
            <a:r>
              <a:rPr lang="id-ID" sz="2400" i="1" dirty="0" smtClean="0">
                <a:latin typeface="Times New Roman" pitchFamily="18" charset="0"/>
                <a:ea typeface="Calibri" pitchFamily="34" charset="0"/>
                <a:cs typeface="Times New Roman" pitchFamily="18" charset="0"/>
              </a:rPr>
              <a:t>Mandriva</a:t>
            </a:r>
            <a:r>
              <a:rPr lang="id-ID" sz="2400" dirty="0" smtClean="0">
                <a:latin typeface="Times New Roman" pitchFamily="18" charset="0"/>
                <a:ea typeface="Calibri" pitchFamily="34" charset="0"/>
                <a:cs typeface="Times New Roman" pitchFamily="18" charset="0"/>
              </a:rPr>
              <a:t> : Mandrake bergabung dengan Conectiva dan berganti nama menjadi Mandriva.</a:t>
            </a:r>
            <a:endParaRPr lang="id-ID"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600892" y="1018903"/>
            <a:ext cx="802789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Wingdings" pitchFamily="2" charset="2"/>
              <a:buChar char="v"/>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2006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Unbreakable Linux</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Oracle ikut membuat distro berbasis Linux yang diturunkan dari Red Hat Enterprise.</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CHIPLux</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Distro lokal terus bermunculan di tahun ini, bahkan Majalah CHIP yang lebih banyak memberikan pembahasan tentang Windows juga tidak ketinggalan membuat distro Linux dengan nama CHIPLux, yang diturunkan dari distro lokal PC LINUX dari keluarga PCLinuxOS (varian Mandriva). CHIPLux merupakan distro lokal pertama yang didistribusikan dalam format DVD.</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57200" y="300446"/>
            <a:ext cx="7637929"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v"/>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2007</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Vista</a:t>
            </a: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Setelah tertunda untuk beberapa lama, Microsoft akhirnya meluncurkan Windows Vista. Windows Vista memperkenalkan fitur 3D Desktop dengan Aero Glass, SideBar, dan Flip 3D. Sayangnya semua keindahan ini harus dibayar mahal dengan kebutuhan spesifikasi komputer yang sangat tinggi</a:t>
            </a:r>
            <a:r>
              <a:rPr kumimoji="0" lang="id-ID" sz="2400" b="0" i="0" u="none" strike="noStrike" cap="none" normalizeH="0" baseline="0" dirty="0" smtClean="0">
                <a:ln>
                  <a:noFill/>
                </a:ln>
                <a:solidFill>
                  <a:schemeClr val="tx1"/>
                </a:solidFill>
                <a:effectLst/>
                <a:latin typeface="Californian FB" pitchFamily="18" charset="0"/>
                <a:ea typeface="Times New Roman" pitchFamily="18" charset="0"/>
                <a:cs typeface="Times New Roman" pitchFamily="18" charset="0"/>
              </a:rPr>
              <a:t>.</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2008</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3D OS</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Tidak seperti Vista yang membutuhkan spesifikasi tinggi, 3D Desktop di Linux muncul dengan spesifikasi komputer yang sangat ringan. Era hadirnya teknologi 3D Desktop di Indonesia ditandai dengan hadirnya sistem operasi 3D OS yang dikembangkan oleh PC LINUX. Ada beberapa versi yang disediakan, yaitu versi 3D OS untuk pengguna umum serta versi distro warnet Linux dan game center Linux.</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809897" y="1097280"/>
            <a:ext cx="751690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Char char="•"/>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Tahun </a:t>
            </a:r>
            <a:r>
              <a:rPr kumimoji="0" lang="id-ID" sz="24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2010</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Windows7</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Sistem Operasi ini merupakan penyempurna dari sistem operasi yang di buat sebelumnya oleh microsoft. Bisa dikatakan bahwa sistem operasi ini merupakan sistem operasi terbaik yang ada pada saat ini.</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Tahun 2012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Windows 8 : </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Microsoft mengeluarkan sebuah sistem operasi yaitu Windows 8. Sistem Operasi ini memliki tampilan yang sangat menarik dibandingkan dengan Windows-Windows lain yang sebelumnya.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901337" y="1358537"/>
            <a:ext cx="743622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Char char="•"/>
              <a:tabLst/>
            </a:pPr>
            <a:r>
              <a:rPr kumimoji="0" lang="id-ID"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Tahun </a:t>
            </a:r>
            <a:r>
              <a:rPr kumimoji="0" lang="id-ID"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2014-2015</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Windows 10. </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 sekarang yang Sistem Operasi terbaru yang telah dilincurkan oleh Microsoft adalah Windows 10. Windows 10 merupakan tampilan windows terlengkap dan menyeluruh dibanding versi-versi sebelumnya sehingga lebih pantas dinamakan Windows 10 karena 10 merujuk pada kesempurnaan. Windows ini </a:t>
            </a:r>
            <a:r>
              <a:rPr kumimoji="0" lang="id-ID"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diperkenalkan pada tanggal 30 September 2014, </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 akan dirilis </a:t>
            </a:r>
            <a:r>
              <a:rPr kumimoji="0" lang="id-ID"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tahun 2015.</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048607"/>
          <p:cNvSpPr>
            <a:spLocks noGrp="1"/>
          </p:cNvSpPr>
          <p:nvPr>
            <p:ph type="title"/>
          </p:nvPr>
        </p:nvSpPr>
        <p:spPr/>
        <p:txBody>
          <a:bodyPr>
            <a:normAutofit fontScale="90000"/>
          </a:bodyPr>
          <a:lstStyle/>
          <a:p>
            <a:r>
              <a:rPr lang="x-none"/>
              <a:t>Generasi Pertama (1945-1955)
</a:t>
            </a:r>
          </a:p>
        </p:txBody>
      </p:sp>
      <p:sp>
        <p:nvSpPr>
          <p:cNvPr id="1048609" name="Content Placeholder 1048608"/>
          <p:cNvSpPr>
            <a:spLocks noGrp="1"/>
          </p:cNvSpPr>
          <p:nvPr>
            <p:ph idx="1"/>
          </p:nvPr>
        </p:nvSpPr>
        <p:spPr/>
        <p:txBody>
          <a:bodyPr>
            <a:normAutofit/>
          </a:bodyPr>
          <a:lstStyle/>
          <a:p>
            <a:pPr>
              <a:buNone/>
            </a:pPr>
            <a:r>
              <a:rPr lang="x-none" sz="2400"/>
              <a:t>Generasi pertama merupakan </a:t>
            </a:r>
            <a:r>
              <a:rPr lang="x-none" sz="2400" smtClean="0"/>
              <a:t>awal</a:t>
            </a:r>
          </a:p>
          <a:p>
            <a:pPr>
              <a:buNone/>
            </a:pPr>
            <a:r>
              <a:rPr lang="x-none" sz="2400" smtClean="0"/>
              <a:t>perkembangan </a:t>
            </a:r>
            <a:r>
              <a:rPr lang="x-none" sz="2400"/>
              <a:t>sistem komputasi </a:t>
            </a:r>
            <a:endParaRPr lang="x-none" sz="2400" smtClean="0"/>
          </a:p>
          <a:p>
            <a:pPr>
              <a:buNone/>
            </a:pPr>
            <a:r>
              <a:rPr lang="x-none" sz="2400" smtClean="0"/>
              <a:t>elektronik </a:t>
            </a:r>
            <a:r>
              <a:rPr lang="x-none" sz="2400"/>
              <a:t>sebagai pengganti sistem </a:t>
            </a:r>
            <a:endParaRPr lang="x-none" sz="2400" smtClean="0"/>
          </a:p>
          <a:p>
            <a:pPr>
              <a:buNone/>
            </a:pPr>
            <a:r>
              <a:rPr lang="x-none" sz="2400" smtClean="0"/>
              <a:t>komputasi mekanik</a:t>
            </a:r>
            <a:r>
              <a:rPr lang="x-none" sz="2400"/>
              <a:t>, hal itu disebabkan </a:t>
            </a:r>
            <a:endParaRPr lang="x-none" sz="2400" smtClean="0"/>
          </a:p>
          <a:p>
            <a:pPr>
              <a:buNone/>
            </a:pPr>
            <a:r>
              <a:rPr lang="x-none" sz="2400" smtClean="0"/>
              <a:t>kecepatan </a:t>
            </a:r>
            <a:r>
              <a:rPr lang="x-none" sz="2400"/>
              <a:t>manusia untuk menghitung </a:t>
            </a:r>
            <a:endParaRPr lang="x-none" sz="2400" smtClean="0"/>
          </a:p>
          <a:p>
            <a:pPr>
              <a:buNone/>
            </a:pPr>
            <a:r>
              <a:rPr lang="x-none" sz="2400" smtClean="0"/>
              <a:t>terbatas </a:t>
            </a:r>
            <a:r>
              <a:rPr lang="x-none" sz="2400"/>
              <a:t>dan manusia sangat mudah untuk </a:t>
            </a:r>
            <a:endParaRPr lang="x-none" sz="2400" smtClean="0"/>
          </a:p>
          <a:p>
            <a:pPr>
              <a:buNone/>
            </a:pPr>
            <a:r>
              <a:rPr lang="x-none" sz="2400" smtClean="0"/>
              <a:t>membuat </a:t>
            </a:r>
            <a:r>
              <a:rPr lang="x-none" sz="2400"/>
              <a:t>kecerobohan, kekeliruan bahkan </a:t>
            </a:r>
            <a:endParaRPr lang="x-none" sz="2400" smtClean="0"/>
          </a:p>
          <a:p>
            <a:pPr>
              <a:buNone/>
            </a:pPr>
            <a:r>
              <a:rPr lang="x-none" sz="2400" smtClean="0"/>
              <a:t>kesalahan</a:t>
            </a:r>
            <a:r>
              <a:rPr lang="x-none" sz="24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normAutofit fontScale="90000"/>
          </a:bodyPr>
          <a:lstStyle/>
          <a:p>
            <a:r>
              <a:rPr lang="x-none"/>
              <a:t>Generasi Kedua (1955-1965)
</a:t>
            </a:r>
          </a:p>
        </p:txBody>
      </p:sp>
      <p:sp>
        <p:nvSpPr>
          <p:cNvPr id="1048593" name="Content Placeholder 1048592"/>
          <p:cNvSpPr>
            <a:spLocks noGrp="1"/>
          </p:cNvSpPr>
          <p:nvPr>
            <p:ph idx="1"/>
          </p:nvPr>
        </p:nvSpPr>
        <p:spPr/>
        <p:txBody>
          <a:bodyPr>
            <a:normAutofit fontScale="70714" lnSpcReduction="20000"/>
          </a:bodyPr>
          <a:lstStyle/>
          <a:p>
            <a:pPr>
              <a:buNone/>
            </a:pPr>
            <a:r>
              <a:rPr lang="x-none"/>
              <a:t>Generasi kedua memperkenalkan Batch </a:t>
            </a:r>
            <a:r>
              <a:rPr lang="x-none" smtClean="0"/>
              <a:t>Processing</a:t>
            </a:r>
          </a:p>
          <a:p>
            <a:pPr>
              <a:buNone/>
            </a:pPr>
            <a:r>
              <a:rPr lang="x-none" smtClean="0"/>
              <a:t>System</a:t>
            </a:r>
            <a:r>
              <a:rPr lang="x-none"/>
              <a:t>, yaitu Job yang dikerjakan dalam </a:t>
            </a:r>
            <a:r>
              <a:rPr lang="x-none" smtClean="0"/>
              <a:t>satu</a:t>
            </a:r>
          </a:p>
          <a:p>
            <a:pPr>
              <a:buNone/>
            </a:pPr>
            <a:r>
              <a:rPr lang="x-none" smtClean="0"/>
              <a:t>rangkaian</a:t>
            </a:r>
            <a:r>
              <a:rPr lang="x-none"/>
              <a:t>, lalu dieksekusi secara </a:t>
            </a:r>
            <a:r>
              <a:rPr lang="x-none" smtClean="0"/>
              <a:t>berurutan.Pada</a:t>
            </a:r>
          </a:p>
          <a:p>
            <a:pPr>
              <a:buNone/>
            </a:pPr>
            <a:r>
              <a:rPr lang="x-none" smtClean="0"/>
              <a:t>generasi </a:t>
            </a:r>
            <a:r>
              <a:rPr lang="x-none"/>
              <a:t>ini sistem komputer belum dilengkapi </a:t>
            </a:r>
            <a:r>
              <a:rPr lang="x-none" smtClean="0"/>
              <a:t>sistem</a:t>
            </a:r>
          </a:p>
          <a:p>
            <a:pPr>
              <a:buNone/>
            </a:pPr>
            <a:r>
              <a:rPr lang="x-none" smtClean="0"/>
              <a:t>operasi</a:t>
            </a:r>
            <a:r>
              <a:rPr lang="x-none"/>
              <a:t>, tetapi beberapa fungsi sistem operasi </a:t>
            </a:r>
            <a:r>
              <a:rPr lang="x-none" smtClean="0"/>
              <a:t>telah</a:t>
            </a:r>
          </a:p>
          <a:p>
            <a:pPr>
              <a:buNone/>
            </a:pPr>
            <a:r>
              <a:rPr lang="x-none" smtClean="0"/>
              <a:t>ada</a:t>
            </a:r>
            <a:r>
              <a:rPr lang="x-none"/>
              <a:t>, contohnya fungsi sistem operasi ialah </a:t>
            </a:r>
            <a:r>
              <a:rPr lang="x-none" smtClean="0"/>
              <a:t>FMS</a:t>
            </a:r>
          </a:p>
          <a:p>
            <a:pPr>
              <a:buNone/>
            </a:pPr>
            <a:r>
              <a:rPr lang="x-none" smtClean="0"/>
              <a:t>(Fortran </a:t>
            </a:r>
            <a:r>
              <a:rPr lang="x-none"/>
              <a:t>Monitoring System) dan IBSYS. Jadi </a:t>
            </a:r>
            <a:r>
              <a:rPr lang="x-none" smtClean="0"/>
              <a:t>generasi</a:t>
            </a:r>
          </a:p>
          <a:p>
            <a:pPr>
              <a:buNone/>
            </a:pPr>
            <a:r>
              <a:rPr lang="x-none" smtClean="0"/>
              <a:t>komputer </a:t>
            </a:r>
            <a:r>
              <a:rPr lang="x-none"/>
              <a:t>kedua ini merupakan generasi pertama </a:t>
            </a:r>
            <a:r>
              <a:rPr lang="x-none" smtClean="0"/>
              <a:t>dari</a:t>
            </a:r>
          </a:p>
          <a:p>
            <a:pPr>
              <a:buNone/>
            </a:pPr>
            <a:r>
              <a:rPr lang="x-none" smtClean="0"/>
              <a:t>sistem </a:t>
            </a:r>
            <a:r>
              <a:rPr lang="x-none"/>
              <a:t>Operasi. Pada tahun 1964, IBM </a:t>
            </a:r>
            <a:r>
              <a:rPr lang="x-none" smtClean="0"/>
              <a:t>mengeluarkan</a:t>
            </a:r>
          </a:p>
          <a:p>
            <a:pPr>
              <a:buNone/>
            </a:pPr>
            <a:r>
              <a:rPr lang="x-none" smtClean="0"/>
              <a:t>komputer </a:t>
            </a:r>
            <a:r>
              <a:rPr lang="x-none"/>
              <a:t>keluarga System/360 Komputer </a:t>
            </a:r>
            <a:r>
              <a:rPr lang="x-none" smtClean="0"/>
              <a:t>S/360</a:t>
            </a:r>
          </a:p>
          <a:p>
            <a:pPr>
              <a:buNone/>
            </a:pPr>
            <a:r>
              <a:rPr lang="x-none" smtClean="0"/>
              <a:t>dirancang </a:t>
            </a:r>
            <a:r>
              <a:rPr lang="x-none"/>
              <a:t>agar kompatibel secara perangkat </a:t>
            </a:r>
            <a:r>
              <a:rPr lang="x-none" smtClean="0"/>
              <a:t>keras</a:t>
            </a:r>
          </a:p>
          <a:p>
            <a:pPr>
              <a:buNone/>
            </a:pPr>
            <a:r>
              <a:rPr lang="x-none" smtClean="0"/>
              <a:t>yang </a:t>
            </a:r>
            <a:r>
              <a:rPr lang="x-none"/>
              <a:t>merupakan bagian dari sistem operasi </a:t>
            </a:r>
            <a:r>
              <a:rPr lang="x-none" smtClean="0"/>
              <a:t>OS/360.</a:t>
            </a:r>
          </a:p>
          <a:p>
            <a:pPr>
              <a:buNone/>
            </a:pPr>
            <a:r>
              <a:rPr lang="x-none" smtClean="0"/>
              <a:t>System </a:t>
            </a:r>
            <a:r>
              <a:rPr lang="x-none"/>
              <a:t>360 berevolusi menjadi System 370</a:t>
            </a:r>
            <a:r>
              <a:rPr lang="x-none" smtClean="0"/>
              <a:t>.</a:t>
            </a:r>
            <a:endParaRPr lang="x-non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p:txBody>
          <a:bodyPr>
            <a:normAutofit fontScale="90000"/>
          </a:bodyPr>
          <a:lstStyle/>
          <a:p>
            <a:r>
              <a:rPr lang="x-none"/>
              <a:t>Generasi Ketiga (1965-1980)
</a:t>
            </a:r>
          </a:p>
        </p:txBody>
      </p:sp>
      <p:sp>
        <p:nvSpPr>
          <p:cNvPr id="1048591" name="Content Placeholder 1048590"/>
          <p:cNvSpPr>
            <a:spLocks noGrp="1"/>
          </p:cNvSpPr>
          <p:nvPr>
            <p:ph idx="1"/>
          </p:nvPr>
        </p:nvSpPr>
        <p:spPr/>
        <p:txBody>
          <a:bodyPr>
            <a:normAutofit fontScale="71071" lnSpcReduction="20000"/>
          </a:bodyPr>
          <a:lstStyle/>
          <a:p>
            <a:pPr>
              <a:buNone/>
            </a:pPr>
            <a:r>
              <a:rPr lang="x-none"/>
              <a:t>Pada generasi ini perkembangan sistem </a:t>
            </a:r>
            <a:r>
              <a:rPr lang="x-none" smtClean="0"/>
              <a:t>operasi</a:t>
            </a:r>
          </a:p>
          <a:p>
            <a:pPr>
              <a:buNone/>
            </a:pPr>
            <a:r>
              <a:rPr lang="x-none" smtClean="0"/>
              <a:t>dikembangkan </a:t>
            </a:r>
            <a:r>
              <a:rPr lang="x-none"/>
              <a:t>untuk melayani banyak pemakai sekaligus, </a:t>
            </a:r>
            <a:endParaRPr lang="x-none" smtClean="0"/>
          </a:p>
          <a:p>
            <a:pPr>
              <a:buNone/>
            </a:pPr>
            <a:r>
              <a:rPr lang="x-none" smtClean="0"/>
              <a:t>dimana </a:t>
            </a:r>
            <a:r>
              <a:rPr lang="x-none"/>
              <a:t>para pemakai interaktif berkomunikasi lewat </a:t>
            </a:r>
            <a:r>
              <a:rPr lang="x-none" smtClean="0"/>
              <a:t>terminal</a:t>
            </a:r>
          </a:p>
          <a:p>
            <a:pPr>
              <a:buNone/>
            </a:pPr>
            <a:r>
              <a:rPr lang="x-none" smtClean="0"/>
              <a:t>secara </a:t>
            </a:r>
            <a:r>
              <a:rPr lang="x-none"/>
              <a:t>on-line ke komputer, maka sistem operasi menjadi </a:t>
            </a:r>
            <a:r>
              <a:rPr lang="x-none" smtClean="0"/>
              <a:t>:</a:t>
            </a:r>
          </a:p>
          <a:p>
            <a:pPr marL="550926" indent="-514350">
              <a:buFont typeface="+mj-lt"/>
              <a:buAutoNum type="arabicPeriod"/>
            </a:pPr>
            <a:r>
              <a:rPr lang="x-none" smtClean="0"/>
              <a:t>Multi-user </a:t>
            </a:r>
            <a:r>
              <a:rPr lang="x-none"/>
              <a:t>(di gunakan banyak pengguna sekaligus</a:t>
            </a:r>
            <a:r>
              <a:rPr lang="x-none" smtClean="0"/>
              <a:t>).</a:t>
            </a:r>
          </a:p>
          <a:p>
            <a:pPr marL="550926" indent="-514350">
              <a:buFont typeface="+mj-lt"/>
              <a:buAutoNum type="arabicPeriod"/>
            </a:pPr>
            <a:r>
              <a:rPr lang="x-none" smtClean="0"/>
              <a:t>Multi-programming </a:t>
            </a:r>
            <a:r>
              <a:rPr lang="x-none"/>
              <a:t>(melayani banyak program sekaligus</a:t>
            </a:r>
            <a:r>
              <a:rPr lang="x-none" smtClean="0"/>
              <a:t>).</a:t>
            </a:r>
          </a:p>
          <a:p>
            <a:pPr marL="550926" indent="-514350">
              <a:buFont typeface="+mj-lt"/>
              <a:buAutoNum type="arabicPeriod"/>
            </a:pPr>
            <a:r>
              <a:rPr lang="x-none" smtClean="0"/>
              <a:t> Timesharing </a:t>
            </a:r>
            <a:r>
              <a:rPr lang="x-none"/>
              <a:t>( Yaitu setiap pemakai satu terminal [Online</a:t>
            </a:r>
            <a:r>
              <a:rPr lang="x-none" smtClean="0"/>
              <a:t>]).</a:t>
            </a:r>
          </a:p>
          <a:p>
            <a:pPr marL="550926" indent="-514350">
              <a:buFont typeface="+mj-lt"/>
              <a:buAutoNum type="arabicPeriod"/>
            </a:pPr>
            <a:r>
              <a:rPr lang="x-none" smtClean="0"/>
              <a:t>Spooling </a:t>
            </a:r>
            <a:r>
              <a:rPr lang="x-none"/>
              <a:t>(Yaitu membuat peripheral seolah-olah dapat digunakan bersama-sama sekaligus pada saat yang sama, dapat diakses secara simultan yang menggunakan teknik menyediakan beberapa Pasrtisi memori.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normAutofit fontScale="90000"/>
          </a:bodyPr>
          <a:lstStyle/>
          <a:p>
            <a:r>
              <a:rPr lang="x-none"/>
              <a:t>Generasi Keempat (1980-2000)
</a:t>
            </a:r>
          </a:p>
        </p:txBody>
      </p:sp>
      <p:sp>
        <p:nvSpPr>
          <p:cNvPr id="1048589" name="Content Placeholder 1048588"/>
          <p:cNvSpPr>
            <a:spLocks noGrp="1"/>
          </p:cNvSpPr>
          <p:nvPr>
            <p:ph idx="1"/>
          </p:nvPr>
        </p:nvSpPr>
        <p:spPr>
          <a:xfrm>
            <a:off x="457200" y="1101436"/>
            <a:ext cx="7467600" cy="5097483"/>
          </a:xfrm>
        </p:spPr>
        <p:txBody>
          <a:bodyPr>
            <a:noAutofit/>
          </a:bodyPr>
          <a:lstStyle/>
          <a:p>
            <a:pPr>
              <a:buNone/>
            </a:pPr>
            <a:r>
              <a:rPr lang="x-none" sz="1800" smtClean="0"/>
              <a:t>Pada </a:t>
            </a:r>
            <a:r>
              <a:rPr lang="x-none" sz="1800"/>
              <a:t>Generasi ini,sistem operasi dipergunakan untuk jaringan </a:t>
            </a:r>
            <a:endParaRPr lang="x-none" sz="1800" smtClean="0"/>
          </a:p>
          <a:p>
            <a:pPr>
              <a:buNone/>
            </a:pPr>
            <a:r>
              <a:rPr lang="x-none" sz="1800" smtClean="0"/>
              <a:t>komputer </a:t>
            </a:r>
            <a:r>
              <a:rPr lang="x-none" sz="1800"/>
              <a:t>dimana pemakai menyadari keberadaan </a:t>
            </a:r>
            <a:r>
              <a:rPr lang="x-none" sz="1800" smtClean="0"/>
              <a:t>komputer-</a:t>
            </a:r>
          </a:p>
          <a:p>
            <a:pPr>
              <a:buNone/>
            </a:pPr>
            <a:r>
              <a:rPr lang="x-none" sz="1800" smtClean="0"/>
              <a:t>komputer </a:t>
            </a:r>
            <a:r>
              <a:rPr lang="x-none" sz="1800"/>
              <a:t>yang saling terhubung satu sama lainnya. Pada masa </a:t>
            </a:r>
            <a:endParaRPr lang="x-none" sz="1800" smtClean="0"/>
          </a:p>
          <a:p>
            <a:pPr>
              <a:buNone/>
            </a:pPr>
            <a:r>
              <a:rPr lang="x-none" sz="1800" smtClean="0"/>
              <a:t>ini </a:t>
            </a:r>
            <a:r>
              <a:rPr lang="x-none" sz="1800"/>
              <a:t>para pengguna juga telah dinyamankan dengan Graphical </a:t>
            </a:r>
            <a:endParaRPr lang="x-none" sz="1800" smtClean="0"/>
          </a:p>
          <a:p>
            <a:pPr>
              <a:buNone/>
            </a:pPr>
            <a:r>
              <a:rPr lang="x-none" sz="1800" smtClean="0"/>
              <a:t>User </a:t>
            </a:r>
            <a:r>
              <a:rPr lang="x-none" sz="1800"/>
              <a:t>Interface yaitu antar-muka komputer yang berbasis grafis yang </a:t>
            </a:r>
            <a:endParaRPr lang="x-none" sz="1800" smtClean="0"/>
          </a:p>
          <a:p>
            <a:pPr>
              <a:buNone/>
            </a:pPr>
            <a:r>
              <a:rPr lang="x-none" sz="1800" smtClean="0"/>
              <a:t>sangat </a:t>
            </a:r>
            <a:r>
              <a:rPr lang="x-none" sz="1800"/>
              <a:t>nyaman, pada masa ini juga dimulai era komputasi tersebar </a:t>
            </a:r>
            <a:endParaRPr lang="x-none" sz="1800" smtClean="0"/>
          </a:p>
          <a:p>
            <a:pPr>
              <a:buNone/>
            </a:pPr>
            <a:r>
              <a:rPr lang="x-none" sz="1800" smtClean="0"/>
              <a:t>dimana </a:t>
            </a:r>
            <a:r>
              <a:rPr lang="x-none" sz="1800"/>
              <a:t>komputasi-komputasi tidak lagi berpusat di satu titik, tetapi </a:t>
            </a:r>
            <a:endParaRPr lang="x-none" sz="1800" smtClean="0"/>
          </a:p>
          <a:p>
            <a:pPr>
              <a:buNone/>
            </a:pPr>
            <a:r>
              <a:rPr lang="x-none" sz="1800" smtClean="0"/>
              <a:t>dipecah </a:t>
            </a:r>
            <a:r>
              <a:rPr lang="x-none" sz="1800"/>
              <a:t>dibanyak komputer sehingga tercapai kinerja yang lebih </a:t>
            </a:r>
            <a:r>
              <a:rPr lang="x-none" sz="1800" smtClean="0"/>
              <a:t>baik.</a:t>
            </a:r>
            <a:endParaRPr lang="x-none" sz="1800"/>
          </a:p>
          <a:p>
            <a:pPr>
              <a:buNone/>
            </a:pPr>
            <a:endParaRPr lang="x-none" sz="1800" smtClean="0"/>
          </a:p>
          <a:p>
            <a:pPr>
              <a:buNone/>
            </a:pPr>
            <a:r>
              <a:rPr lang="x-none" sz="1800" smtClean="0"/>
              <a:t>	</a:t>
            </a:r>
            <a:r>
              <a:rPr lang="x-none" sz="1800" smtClean="0"/>
              <a:t>Generasi keempat ini ditandai berkembang dan meningkatnya </a:t>
            </a:r>
          </a:p>
          <a:p>
            <a:pPr>
              <a:buNone/>
            </a:pPr>
            <a:r>
              <a:rPr lang="x-none" sz="1800" smtClean="0"/>
              <a:t>kemampuan komputer desktop (komputer pribadi) dan teknologi </a:t>
            </a:r>
          </a:p>
          <a:p>
            <a:pPr>
              <a:buNone/>
            </a:pPr>
            <a:r>
              <a:rPr lang="x-none" sz="1800" smtClean="0"/>
              <a:t>jaringan. Jaringan TCP atau IP telah mulai digunakan secara luas oleh </a:t>
            </a:r>
          </a:p>
          <a:p>
            <a:pPr>
              <a:buNone/>
            </a:pPr>
            <a:r>
              <a:rPr lang="x-none" sz="1800" smtClean="0"/>
              <a:t>kalangan militer, peneliti, peguruan tinggi dan masyarakat secara</a:t>
            </a:r>
          </a:p>
          <a:p>
            <a:pPr>
              <a:buNone/>
            </a:pPr>
            <a:r>
              <a:rPr lang="x-none" sz="1800" smtClean="0"/>
              <a:t>umum.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Content Placeholder 1048585"/>
          <p:cNvSpPr>
            <a:spLocks noGrp="1"/>
          </p:cNvSpPr>
          <p:nvPr>
            <p:ph idx="1"/>
          </p:nvPr>
        </p:nvSpPr>
        <p:spPr>
          <a:xfrm>
            <a:off x="414171" y="547941"/>
            <a:ext cx="7886700" cy="5539642"/>
          </a:xfrm>
          <a:ln>
            <a:solidFill>
              <a:srgbClr val="000000"/>
            </a:solidFill>
            <a:prstDash val="dash"/>
          </a:ln>
        </p:spPr>
        <p:txBody>
          <a:bodyPr>
            <a:noAutofit/>
          </a:bodyPr>
          <a:lstStyle/>
          <a:p>
            <a:pPr>
              <a:buFont typeface="Wingdings" pitchFamily="2" charset="2"/>
              <a:buChar char="v"/>
            </a:pPr>
            <a:r>
              <a:rPr lang="x-none" sz="2500"/>
              <a:t>Tahun </a:t>
            </a:r>
            <a:r>
              <a:rPr lang="x-none" sz="2500" smtClean="0"/>
              <a:t>1956.</a:t>
            </a:r>
          </a:p>
          <a:p>
            <a:pPr>
              <a:buNone/>
            </a:pPr>
            <a:r>
              <a:rPr lang="x-none" sz="2500" smtClean="0"/>
              <a:t>	GM-NAAI/O </a:t>
            </a:r>
            <a:r>
              <a:rPr lang="x-none" sz="2500"/>
              <a:t>: Sistem operasi pertama ini digunakan pertama kali oleh General Motors pada komputer besar IBM 704. Namun, sistem ini tidak lebih hebat dari Batch </a:t>
            </a:r>
            <a:r>
              <a:rPr lang="x-none" sz="2500" smtClean="0"/>
              <a:t>Processing.</a:t>
            </a:r>
            <a:endParaRPr lang="x-none" sz="2500"/>
          </a:p>
          <a:p>
            <a:pPr>
              <a:buFont typeface="Wingdings" pitchFamily="2" charset="2"/>
              <a:buChar char="v"/>
            </a:pPr>
            <a:r>
              <a:rPr lang="x-none" sz="2500" smtClean="0"/>
              <a:t>Tahun 1969</a:t>
            </a:r>
          </a:p>
          <a:p>
            <a:pPr>
              <a:buNone/>
            </a:pPr>
            <a:r>
              <a:rPr lang="x-none" sz="2500" smtClean="0"/>
              <a:t>	Unix </a:t>
            </a:r>
            <a:r>
              <a:rPr lang="x-none" sz="2500"/>
              <a:t>: Sistem operasi modern pertama ini dikembangkan oleh Ken Thompson dan Dennis Ritchie yang saat itu membutuhkan sebuah platform yang cepat untuk game “Space Travel” mereka</a:t>
            </a:r>
            <a:r>
              <a:rPr lang="x-none" sz="2500" smtClean="0"/>
              <a:t>.</a:t>
            </a:r>
            <a:r>
              <a:rPr lang="x-none" sz="25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Content Placeholder 1048586"/>
          <p:cNvSpPr>
            <a:spLocks noGrp="1"/>
          </p:cNvSpPr>
          <p:nvPr>
            <p:ph idx="1"/>
          </p:nvPr>
        </p:nvSpPr>
        <p:spPr>
          <a:xfrm>
            <a:off x="616392" y="1207415"/>
            <a:ext cx="7294949" cy="4126981"/>
          </a:xfrm>
        </p:spPr>
        <p:txBody>
          <a:bodyPr>
            <a:normAutofit/>
          </a:bodyPr>
          <a:lstStyle/>
          <a:p>
            <a:pPr>
              <a:buFont typeface="Wingdings" pitchFamily="2" charset="2"/>
              <a:buChar char="v"/>
            </a:pPr>
            <a:r>
              <a:rPr lang="x-none" sz="2400" smtClean="0"/>
              <a:t>Tahun 1973</a:t>
            </a:r>
          </a:p>
          <a:p>
            <a:pPr>
              <a:buNone/>
            </a:pPr>
            <a:r>
              <a:rPr lang="x-none" sz="2400" smtClean="0"/>
              <a:t>	XeroxAlto </a:t>
            </a:r>
          </a:p>
          <a:p>
            <a:pPr>
              <a:buNone/>
            </a:pPr>
            <a:r>
              <a:rPr lang="x-none" sz="2400" smtClean="0"/>
              <a:t>	</a:t>
            </a:r>
            <a:r>
              <a:rPr lang="x-none" sz="2400" smtClean="0"/>
              <a:t>Sistem </a:t>
            </a:r>
            <a:r>
              <a:rPr lang="x-none" sz="2400" smtClean="0"/>
              <a:t>pertama dengan </a:t>
            </a:r>
          </a:p>
          <a:p>
            <a:pPr>
              <a:buNone/>
            </a:pPr>
            <a:r>
              <a:rPr lang="x-none" sz="2400" smtClean="0"/>
              <a:t>	graphical interface yang hanya digunakan untuk penelitian sampai </a:t>
            </a:r>
            <a:r>
              <a:rPr lang="x-none" sz="2400" smtClean="0"/>
              <a:t>1981</a:t>
            </a:r>
            <a:r>
              <a:rPr lang="x-none" sz="2400" smtClean="0"/>
              <a:t>.</a:t>
            </a:r>
            <a:endParaRPr lang="x-none"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4819" y="337854"/>
            <a:ext cx="8677300" cy="6668588"/>
          </a:xfrm>
        </p:spPr>
        <p:txBody>
          <a:bodyPr>
            <a:noAutofit/>
          </a:bodyPr>
          <a:lstStyle/>
          <a:p>
            <a:pPr>
              <a:buFont typeface="Wingdings" pitchFamily="2" charset="2"/>
              <a:buChar char="v"/>
            </a:pPr>
            <a:r>
              <a:rPr lang="x-none" sz="2400" smtClean="0"/>
              <a:t>Tahun </a:t>
            </a:r>
            <a:r>
              <a:rPr lang="x-none" sz="2400" smtClean="0"/>
              <a:t>1980</a:t>
            </a:r>
          </a:p>
          <a:p>
            <a:pPr marL="550926" indent="-514350">
              <a:buNone/>
            </a:pPr>
            <a:r>
              <a:rPr lang="x-none" sz="2400" smtClean="0"/>
              <a:t>	QDOS </a:t>
            </a:r>
            <a:r>
              <a:rPr lang="x-none" sz="2400" smtClean="0"/>
              <a:t>: Tim Paterson dari Seattle Computer menulis QDOS yang dibuat dari OS terkenal pada masa itu, CP/M. QDOS (Quick and Dirty Operating System) dipasarkan oleh Seatle Computer dengan nama 86-DOS karena dirancang untuk prosesor </a:t>
            </a:r>
            <a:r>
              <a:rPr lang="x-none" sz="2400" smtClean="0"/>
              <a:t>Intel </a:t>
            </a:r>
            <a:r>
              <a:rPr lang="x-none" sz="2400" smtClean="0"/>
              <a:t>8086.</a:t>
            </a:r>
          </a:p>
          <a:p>
            <a:pPr marL="550926" indent="-514350">
              <a:buNone/>
            </a:pPr>
            <a:r>
              <a:rPr lang="x-none" sz="2400" smtClean="0"/>
              <a:t>	</a:t>
            </a:r>
            <a:r>
              <a:rPr lang="x-none" sz="2400" smtClean="0"/>
              <a:t>Microsoft </a:t>
            </a:r>
            <a:r>
              <a:rPr lang="x-none" sz="2400" smtClean="0"/>
              <a:t>: Bill Gates dari Microsoft membeli lisensi QDOS dan menjualnya ke berbagai </a:t>
            </a:r>
            <a:r>
              <a:rPr lang="x-none" sz="2400" smtClean="0"/>
              <a:t>perusahaan </a:t>
            </a:r>
            <a:r>
              <a:rPr lang="x-none" sz="2400" smtClean="0"/>
              <a:t>komputer.</a:t>
            </a:r>
          </a:p>
          <a:p>
            <a:pPr marL="550926" indent="-514350">
              <a:buFont typeface="Wingdings" pitchFamily="2" charset="2"/>
              <a:buChar char="v"/>
            </a:pPr>
            <a:r>
              <a:rPr lang="x-none" sz="2400" smtClean="0"/>
              <a:t>Tahun 1981</a:t>
            </a:r>
          </a:p>
          <a:p>
            <a:pPr marL="550926" indent="-514350">
              <a:buNone/>
            </a:pPr>
            <a:r>
              <a:rPr lang="x-none" sz="2400" smtClean="0"/>
              <a:t>	</a:t>
            </a:r>
            <a:r>
              <a:rPr lang="x-none" sz="2400" smtClean="0"/>
              <a:t>PC</a:t>
            </a:r>
            <a:r>
              <a:rPr lang="x-none" sz="2400" smtClean="0"/>
              <a:t>  DOS : IBM meluncurkan PC  DOS yang dibeli dari Microsoft untuk komputernya yang berbasis prosesor Intel 8086.</a:t>
            </a:r>
            <a:r>
              <a:rPr lang="x-none" sz="2400" smtClean="0"/>
              <a:t>
</a:t>
            </a:r>
            <a:r>
              <a:rPr lang="x-none" sz="2400" smtClean="0"/>
              <a:t>	MS</a:t>
            </a:r>
            <a:r>
              <a:rPr lang="x-none" sz="2400" smtClean="0"/>
              <a:t>  DOS : Microsoft menggunakan nama MS  DOS untuk OS ini jika dijual oleh perusahaan diluar IBM.</a:t>
            </a:r>
            <a:endParaRPr lang="x-none"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80</TotalTime>
  <Words>1161</Words>
  <Application>WPS Office</Application>
  <PresentationFormat>On-screen Show (4:3)</PresentationFormat>
  <Paragraphs>157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Technic</vt:lpstr>
      <vt:lpstr>PERKEMBANGAN SISTEM OPERASI PADA KOMPUTER</vt:lpstr>
      <vt:lpstr>Pengertian sistem operasi</vt:lpstr>
      <vt:lpstr>Generasi Pertama (1945-1955)
</vt:lpstr>
      <vt:lpstr>Generasi Kedua (1955-1965)
</vt:lpstr>
      <vt:lpstr>Generasi Ketiga (1965-1980)
</vt:lpstr>
      <vt:lpstr>Generasi Keempat (1980-2000)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SISTEM OPERASI PADA KOMPUTER</dc:title>
  <dc:creator>S5E_NXT</dc:creator>
  <cp:lastModifiedBy>asus</cp:lastModifiedBy>
  <cp:revision>10</cp:revision>
  <dcterms:created xsi:type="dcterms:W3CDTF">2015-05-10T15:30:45Z</dcterms:created>
  <dcterms:modified xsi:type="dcterms:W3CDTF">2017-10-07T11:17:59Z</dcterms:modified>
</cp:coreProperties>
</file>