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73" r:id="rId2"/>
    <p:sldId id="272" r:id="rId3"/>
    <p:sldId id="257" r:id="rId4"/>
    <p:sldId id="258" r:id="rId5"/>
    <p:sldId id="259" r:id="rId6"/>
    <p:sldId id="260" r:id="rId7"/>
    <p:sldId id="262" r:id="rId8"/>
    <p:sldId id="256" r:id="rId9"/>
    <p:sldId id="261" r:id="rId10"/>
    <p:sldId id="263" r:id="rId11"/>
    <p:sldId id="264" r:id="rId12"/>
    <p:sldId id="265" r:id="rId13"/>
    <p:sldId id="266" r:id="rId14"/>
    <p:sldId id="268" r:id="rId15"/>
    <p:sldId id="269" r:id="rId16"/>
    <p:sldId id="270" r:id="rId17"/>
    <p:sldId id="267" r:id="rId18"/>
    <p:sldId id="27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9" autoAdjust="0"/>
    <p:restoredTop sz="94660"/>
  </p:normalViewPr>
  <p:slideViewPr>
    <p:cSldViewPr snapToGrid="0">
      <p:cViewPr>
        <p:scale>
          <a:sx n="50" d="100"/>
          <a:sy n="50" d="100"/>
        </p:scale>
        <p:origin x="546"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4724B5D-8216-41F7-B45F-E7ADAEA94BC7}" type="datetimeFigureOut">
              <a:rPr lang="en-US" smtClean="0"/>
              <a:t>17/10/2017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4A425C-2CBF-4E64-9E2E-AC32CE2FDDFC}" type="slidenum">
              <a:rPr lang="en-US" smtClean="0"/>
              <a:t>‹#›</a:t>
            </a:fld>
            <a:endParaRPr lang="en-US"/>
          </a:p>
        </p:txBody>
      </p:sp>
    </p:spTree>
    <p:extLst>
      <p:ext uri="{BB962C8B-B14F-4D97-AF65-F5344CB8AC3E}">
        <p14:creationId xmlns:p14="http://schemas.microsoft.com/office/powerpoint/2010/main" val="276872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724B5D-8216-41F7-B45F-E7ADAEA94BC7}" type="datetimeFigureOut">
              <a:rPr lang="en-US" smtClean="0"/>
              <a:t>17/10/2017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4A425C-2CBF-4E64-9E2E-AC32CE2FDDFC}" type="slidenum">
              <a:rPr lang="en-US" smtClean="0"/>
              <a:t>‹#›</a:t>
            </a:fld>
            <a:endParaRPr lang="en-US"/>
          </a:p>
        </p:txBody>
      </p:sp>
    </p:spTree>
    <p:extLst>
      <p:ext uri="{BB962C8B-B14F-4D97-AF65-F5344CB8AC3E}">
        <p14:creationId xmlns:p14="http://schemas.microsoft.com/office/powerpoint/2010/main" val="940779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724B5D-8216-41F7-B45F-E7ADAEA94BC7}" type="datetimeFigureOut">
              <a:rPr lang="en-US" smtClean="0"/>
              <a:t>17/10/2017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4A425C-2CBF-4E64-9E2E-AC32CE2FDDFC}"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083479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724B5D-8216-41F7-B45F-E7ADAEA94BC7}" type="datetimeFigureOut">
              <a:rPr lang="en-US" smtClean="0"/>
              <a:t>17/10/2017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4A425C-2CBF-4E64-9E2E-AC32CE2FDDFC}" type="slidenum">
              <a:rPr lang="en-US" smtClean="0"/>
              <a:t>‹#›</a:t>
            </a:fld>
            <a:endParaRPr lang="en-US"/>
          </a:p>
        </p:txBody>
      </p:sp>
    </p:spTree>
    <p:extLst>
      <p:ext uri="{BB962C8B-B14F-4D97-AF65-F5344CB8AC3E}">
        <p14:creationId xmlns:p14="http://schemas.microsoft.com/office/powerpoint/2010/main" val="27372327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724B5D-8216-41F7-B45F-E7ADAEA94BC7}" type="datetimeFigureOut">
              <a:rPr lang="en-US" smtClean="0"/>
              <a:t>17/10/2017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4A425C-2CBF-4E64-9E2E-AC32CE2FDDF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69917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724B5D-8216-41F7-B45F-E7ADAEA94BC7}" type="datetimeFigureOut">
              <a:rPr lang="en-US" smtClean="0"/>
              <a:t>17/10/2017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4A425C-2CBF-4E64-9E2E-AC32CE2FDDFC}" type="slidenum">
              <a:rPr lang="en-US" smtClean="0"/>
              <a:t>‹#›</a:t>
            </a:fld>
            <a:endParaRPr lang="en-US"/>
          </a:p>
        </p:txBody>
      </p:sp>
    </p:spTree>
    <p:extLst>
      <p:ext uri="{BB962C8B-B14F-4D97-AF65-F5344CB8AC3E}">
        <p14:creationId xmlns:p14="http://schemas.microsoft.com/office/powerpoint/2010/main" val="15967319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724B5D-8216-41F7-B45F-E7ADAEA94BC7}" type="datetimeFigureOut">
              <a:rPr lang="en-US" smtClean="0"/>
              <a:t>17/10/2017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4A425C-2CBF-4E64-9E2E-AC32CE2FDDFC}" type="slidenum">
              <a:rPr lang="en-US" smtClean="0"/>
              <a:t>‹#›</a:t>
            </a:fld>
            <a:endParaRPr lang="en-US"/>
          </a:p>
        </p:txBody>
      </p:sp>
    </p:spTree>
    <p:extLst>
      <p:ext uri="{BB962C8B-B14F-4D97-AF65-F5344CB8AC3E}">
        <p14:creationId xmlns:p14="http://schemas.microsoft.com/office/powerpoint/2010/main" val="15554214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724B5D-8216-41F7-B45F-E7ADAEA94BC7}" type="datetimeFigureOut">
              <a:rPr lang="en-US" smtClean="0"/>
              <a:t>17/10/2017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4A425C-2CBF-4E64-9E2E-AC32CE2FDDFC}" type="slidenum">
              <a:rPr lang="en-US" smtClean="0"/>
              <a:t>‹#›</a:t>
            </a:fld>
            <a:endParaRPr lang="en-US"/>
          </a:p>
        </p:txBody>
      </p:sp>
    </p:spTree>
    <p:extLst>
      <p:ext uri="{BB962C8B-B14F-4D97-AF65-F5344CB8AC3E}">
        <p14:creationId xmlns:p14="http://schemas.microsoft.com/office/powerpoint/2010/main" val="2135337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724B5D-8216-41F7-B45F-E7ADAEA94BC7}" type="datetimeFigureOut">
              <a:rPr lang="en-US" smtClean="0"/>
              <a:t>17/10/2017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4A425C-2CBF-4E64-9E2E-AC32CE2FDDFC}" type="slidenum">
              <a:rPr lang="en-US" smtClean="0"/>
              <a:t>‹#›</a:t>
            </a:fld>
            <a:endParaRPr lang="en-US"/>
          </a:p>
        </p:txBody>
      </p:sp>
    </p:spTree>
    <p:extLst>
      <p:ext uri="{BB962C8B-B14F-4D97-AF65-F5344CB8AC3E}">
        <p14:creationId xmlns:p14="http://schemas.microsoft.com/office/powerpoint/2010/main" val="4075962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724B5D-8216-41F7-B45F-E7ADAEA94BC7}" type="datetimeFigureOut">
              <a:rPr lang="en-US" smtClean="0"/>
              <a:t>17/10/2017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4A425C-2CBF-4E64-9E2E-AC32CE2FDDFC}" type="slidenum">
              <a:rPr lang="en-US" smtClean="0"/>
              <a:t>‹#›</a:t>
            </a:fld>
            <a:endParaRPr lang="en-US"/>
          </a:p>
        </p:txBody>
      </p:sp>
    </p:spTree>
    <p:extLst>
      <p:ext uri="{BB962C8B-B14F-4D97-AF65-F5344CB8AC3E}">
        <p14:creationId xmlns:p14="http://schemas.microsoft.com/office/powerpoint/2010/main" val="3020752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4724B5D-8216-41F7-B45F-E7ADAEA94BC7}" type="datetimeFigureOut">
              <a:rPr lang="en-US" smtClean="0"/>
              <a:t>17/10/2017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4A425C-2CBF-4E64-9E2E-AC32CE2FDDFC}" type="slidenum">
              <a:rPr lang="en-US" smtClean="0"/>
              <a:t>‹#›</a:t>
            </a:fld>
            <a:endParaRPr lang="en-US"/>
          </a:p>
        </p:txBody>
      </p:sp>
    </p:spTree>
    <p:extLst>
      <p:ext uri="{BB962C8B-B14F-4D97-AF65-F5344CB8AC3E}">
        <p14:creationId xmlns:p14="http://schemas.microsoft.com/office/powerpoint/2010/main" val="226740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4724B5D-8216-41F7-B45F-E7ADAEA94BC7}" type="datetimeFigureOut">
              <a:rPr lang="en-US" smtClean="0"/>
              <a:t>17/10/2017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4A425C-2CBF-4E64-9E2E-AC32CE2FDDFC}" type="slidenum">
              <a:rPr lang="en-US" smtClean="0"/>
              <a:t>‹#›</a:t>
            </a:fld>
            <a:endParaRPr lang="en-US"/>
          </a:p>
        </p:txBody>
      </p:sp>
    </p:spTree>
    <p:extLst>
      <p:ext uri="{BB962C8B-B14F-4D97-AF65-F5344CB8AC3E}">
        <p14:creationId xmlns:p14="http://schemas.microsoft.com/office/powerpoint/2010/main" val="2376826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4724B5D-8216-41F7-B45F-E7ADAEA94BC7}" type="datetimeFigureOut">
              <a:rPr lang="en-US" smtClean="0"/>
              <a:t>17/10/2017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4A425C-2CBF-4E64-9E2E-AC32CE2FDDFC}" type="slidenum">
              <a:rPr lang="en-US" smtClean="0"/>
              <a:t>‹#›</a:t>
            </a:fld>
            <a:endParaRPr lang="en-US"/>
          </a:p>
        </p:txBody>
      </p:sp>
    </p:spTree>
    <p:extLst>
      <p:ext uri="{BB962C8B-B14F-4D97-AF65-F5344CB8AC3E}">
        <p14:creationId xmlns:p14="http://schemas.microsoft.com/office/powerpoint/2010/main" val="4198677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724B5D-8216-41F7-B45F-E7ADAEA94BC7}" type="datetimeFigureOut">
              <a:rPr lang="en-US" smtClean="0"/>
              <a:t>17/10/2017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4A425C-2CBF-4E64-9E2E-AC32CE2FDDFC}" type="slidenum">
              <a:rPr lang="en-US" smtClean="0"/>
              <a:t>‹#›</a:t>
            </a:fld>
            <a:endParaRPr lang="en-US"/>
          </a:p>
        </p:txBody>
      </p:sp>
    </p:spTree>
    <p:extLst>
      <p:ext uri="{BB962C8B-B14F-4D97-AF65-F5344CB8AC3E}">
        <p14:creationId xmlns:p14="http://schemas.microsoft.com/office/powerpoint/2010/main" val="3287594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724B5D-8216-41F7-B45F-E7ADAEA94BC7}" type="datetimeFigureOut">
              <a:rPr lang="en-US" smtClean="0"/>
              <a:t>17/10/2017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4A425C-2CBF-4E64-9E2E-AC32CE2FDDFC}" type="slidenum">
              <a:rPr lang="en-US" smtClean="0"/>
              <a:t>‹#›</a:t>
            </a:fld>
            <a:endParaRPr lang="en-US"/>
          </a:p>
        </p:txBody>
      </p:sp>
    </p:spTree>
    <p:extLst>
      <p:ext uri="{BB962C8B-B14F-4D97-AF65-F5344CB8AC3E}">
        <p14:creationId xmlns:p14="http://schemas.microsoft.com/office/powerpoint/2010/main" val="2837441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724B5D-8216-41F7-B45F-E7ADAEA94BC7}" type="datetimeFigureOut">
              <a:rPr lang="en-US" smtClean="0"/>
              <a:t>17/10/2017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4A425C-2CBF-4E64-9E2E-AC32CE2FDDFC}" type="slidenum">
              <a:rPr lang="en-US" smtClean="0"/>
              <a:t>‹#›</a:t>
            </a:fld>
            <a:endParaRPr lang="en-US"/>
          </a:p>
        </p:txBody>
      </p:sp>
    </p:spTree>
    <p:extLst>
      <p:ext uri="{BB962C8B-B14F-4D97-AF65-F5344CB8AC3E}">
        <p14:creationId xmlns:p14="http://schemas.microsoft.com/office/powerpoint/2010/main" val="1057541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4724B5D-8216-41F7-B45F-E7ADAEA94BC7}" type="datetimeFigureOut">
              <a:rPr lang="en-US" smtClean="0"/>
              <a:t>17/10/2017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64A425C-2CBF-4E64-9E2E-AC32CE2FDDFC}" type="slidenum">
              <a:rPr lang="en-US" smtClean="0"/>
              <a:t>‹#›</a:t>
            </a:fld>
            <a:endParaRPr lang="en-US"/>
          </a:p>
        </p:txBody>
      </p:sp>
    </p:spTree>
    <p:extLst>
      <p:ext uri="{BB962C8B-B14F-4D97-AF65-F5344CB8AC3E}">
        <p14:creationId xmlns:p14="http://schemas.microsoft.com/office/powerpoint/2010/main" val="3638370595"/>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3592512"/>
          </a:xfrm>
        </p:spPr>
        <p:txBody>
          <a:bodyPr>
            <a:noAutofit/>
          </a:bodyPr>
          <a:lstStyle/>
          <a:p>
            <a:r>
              <a:rPr lang="en-US" sz="10000" dirty="0" smtClean="0">
                <a:latin typeface="Bernard MT Condensed" panose="02050806060905020404" pitchFamily="18" charset="0"/>
              </a:rPr>
              <a:t>SISTEM INFORMASI PEMBELIAN</a:t>
            </a:r>
            <a:endParaRPr lang="en-US" sz="10000" dirty="0">
              <a:latin typeface="Bernard MT Condensed" panose="02050806060905020404" pitchFamily="18" charset="0"/>
            </a:endParaRP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331260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langkah-langkah dalam </a:t>
            </a:r>
            <a:r>
              <a:rPr lang="id-ID" dirty="0" smtClean="0"/>
              <a:t>pe</a:t>
            </a:r>
            <a:r>
              <a:rPr lang="en-US" dirty="0" err="1" smtClean="0"/>
              <a:t>mbelian</a:t>
            </a:r>
            <a:r>
              <a:rPr lang="id-ID" dirty="0" smtClean="0"/>
              <a:t> </a:t>
            </a:r>
            <a:r>
              <a:rPr lang="id-ID" dirty="0"/>
              <a:t>online yang dilakukan oleh lazada.co.id :</a:t>
            </a:r>
            <a:r>
              <a:rPr lang="en-US" dirty="0"/>
              <a:t/>
            </a:r>
            <a:br>
              <a:rPr lang="en-US" dirty="0"/>
            </a:br>
            <a:endParaRPr lang="en-US" dirty="0"/>
          </a:p>
        </p:txBody>
      </p:sp>
      <p:sp>
        <p:nvSpPr>
          <p:cNvPr id="3" name="Content Placeholder 2"/>
          <p:cNvSpPr>
            <a:spLocks noGrp="1"/>
          </p:cNvSpPr>
          <p:nvPr>
            <p:ph idx="1"/>
          </p:nvPr>
        </p:nvSpPr>
        <p:spPr>
          <a:xfrm>
            <a:off x="677334" y="2160589"/>
            <a:ext cx="9247716" cy="4183061"/>
          </a:xfrm>
        </p:spPr>
        <p:txBody>
          <a:bodyPr/>
          <a:lstStyle/>
          <a:p>
            <a:pPr algn="just">
              <a:buFont typeface="Wingdings" panose="05000000000000000000" pitchFamily="2" charset="2"/>
              <a:buChar char="q"/>
            </a:pPr>
            <a:r>
              <a:rPr lang="id-ID" sz="2200" b="1" dirty="0" smtClean="0"/>
              <a:t>Pembeli </a:t>
            </a:r>
            <a:r>
              <a:rPr lang="id-ID" sz="2200" b="1" dirty="0"/>
              <a:t>diharuskan untuk menggunakan internet untuk mengakses ke web </a:t>
            </a:r>
            <a:r>
              <a:rPr lang="id-ID" sz="2200" b="1" dirty="0" smtClean="0"/>
              <a:t>lazada.co.id</a:t>
            </a:r>
            <a:endParaRPr lang="en-US" sz="2200" b="1" dirty="0" smtClean="0"/>
          </a:p>
          <a:p>
            <a:pPr algn="just">
              <a:buFont typeface="Wingdings" panose="05000000000000000000" pitchFamily="2" charset="2"/>
              <a:buChar char="q"/>
            </a:pPr>
            <a:r>
              <a:rPr lang="id-ID" sz="2200" b="1" dirty="0"/>
              <a:t>Jika produk tidak sesuai dengan keinginannya maka dapat mengklik tombol “tutup Lalu pembeli memilih/mengklik produk yang diinginkan sesuai dengan daftar produk yang telah disediakan oleh lazada.co.id beserta dengan harganya dan potongan pembelian.</a:t>
            </a:r>
            <a:endParaRPr lang="en-US" sz="2200" b="1" dirty="0"/>
          </a:p>
          <a:p>
            <a:pPr algn="just">
              <a:buFont typeface="Wingdings" panose="05000000000000000000" pitchFamily="2" charset="2"/>
              <a:buChar char="q"/>
            </a:pPr>
            <a:r>
              <a:rPr lang="id-ID" sz="2200" b="1" dirty="0"/>
              <a:t>Lalu pembeli akan disuguhkan dengan informasi-informasi tentang produk yang dipilih tersebut yaitu tentang spesifikasi produk/konten produk dan ulasan produk yang berisi tentang komentar dan penilaian pemakai lainnya</a:t>
            </a:r>
            <a:endParaRPr lang="en-US" sz="2200" b="1" dirty="0" smtClean="0"/>
          </a:p>
          <a:p>
            <a:pPr marL="0" indent="0">
              <a:buNone/>
            </a:pPr>
            <a:endParaRPr lang="en-US" dirty="0"/>
          </a:p>
        </p:txBody>
      </p:sp>
    </p:spTree>
    <p:extLst>
      <p:ext uri="{BB962C8B-B14F-4D97-AF65-F5344CB8AC3E}">
        <p14:creationId xmlns:p14="http://schemas.microsoft.com/office/powerpoint/2010/main" val="3443380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04850"/>
          </a:xfrm>
        </p:spPr>
        <p:txBody>
          <a:bodyPr/>
          <a:lstStyle/>
          <a:p>
            <a:r>
              <a:rPr lang="en-US" dirty="0"/>
              <a:t>Lazada.co.id</a:t>
            </a:r>
          </a:p>
        </p:txBody>
      </p:sp>
      <p:sp>
        <p:nvSpPr>
          <p:cNvPr id="3" name="Content Placeholder 2"/>
          <p:cNvSpPr>
            <a:spLocks noGrp="1"/>
          </p:cNvSpPr>
          <p:nvPr>
            <p:ph idx="1"/>
          </p:nvPr>
        </p:nvSpPr>
        <p:spPr>
          <a:xfrm>
            <a:off x="677334" y="1714501"/>
            <a:ext cx="8333316" cy="4326862"/>
          </a:xfrm>
        </p:spPr>
        <p:txBody>
          <a:bodyPr>
            <a:noAutofit/>
          </a:bodyPr>
          <a:lstStyle/>
          <a:p>
            <a:pPr algn="just"/>
            <a:r>
              <a:rPr lang="id-ID" sz="2200" b="1" dirty="0"/>
              <a:t> Selain itu juga disediakan informasi tentang jangka waktu pengiriman yang berbeda di setiap provinsinya dan ketersediaan stok produk tersebut.</a:t>
            </a:r>
            <a:endParaRPr lang="en-US" sz="2200" b="1" dirty="0"/>
          </a:p>
          <a:p>
            <a:pPr algn="just"/>
            <a:r>
              <a:rPr lang="id-ID" sz="2200" b="1" dirty="0"/>
              <a:t>Jika dipastikan stok produk tersedia dan sesuai dengan keinginan pembeli maka pembeli cukup mengklik tombol “Beli Sekarang” lalu klikdan lanjutkan belanja”.</a:t>
            </a:r>
            <a:endParaRPr lang="en-US" sz="2200" b="1" dirty="0"/>
          </a:p>
          <a:p>
            <a:pPr algn="just"/>
            <a:r>
              <a:rPr lang="id-ID" sz="2200" b="1" dirty="0"/>
              <a:t>Langkah selanjutnya adalah pembeli diharuskan mengisi formulir pembelian. Pembeli tetap memilih pilihan “pembeli tetap” dengan mengisi data email dan kata sandi yang sudah terdaftar dan pembeli yang masih baru dan belum pernah melakukan transaksi di lazada harus menginputkan alamat email pembeli  untuk konfirmasi tentang pembelian.</a:t>
            </a:r>
            <a:endParaRPr lang="en-US" sz="2200" b="1" dirty="0"/>
          </a:p>
          <a:p>
            <a:pPr algn="just"/>
            <a:endParaRPr lang="en-US" sz="2200" b="1" dirty="0"/>
          </a:p>
        </p:txBody>
      </p:sp>
    </p:spTree>
    <p:extLst>
      <p:ext uri="{BB962C8B-B14F-4D97-AF65-F5344CB8AC3E}">
        <p14:creationId xmlns:p14="http://schemas.microsoft.com/office/powerpoint/2010/main" val="22438862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Lazada.co.id</a:t>
            </a:r>
          </a:p>
        </p:txBody>
      </p:sp>
      <p:sp>
        <p:nvSpPr>
          <p:cNvPr id="3" name="Content Placeholder 2"/>
          <p:cNvSpPr>
            <a:spLocks noGrp="1"/>
          </p:cNvSpPr>
          <p:nvPr>
            <p:ph idx="1"/>
          </p:nvPr>
        </p:nvSpPr>
        <p:spPr>
          <a:xfrm>
            <a:off x="677334" y="2160589"/>
            <a:ext cx="9304866" cy="3880773"/>
          </a:xfrm>
        </p:spPr>
        <p:txBody>
          <a:bodyPr>
            <a:normAutofit/>
          </a:bodyPr>
          <a:lstStyle/>
          <a:p>
            <a:pPr algn="just"/>
            <a:r>
              <a:rPr lang="id-ID" sz="2400" b="1" dirty="0"/>
              <a:t>Setelah akun email selesai dimasukan/didaftarkan maka langkah selanjutnya yaitu akan secara otomatis masuk ke halaman Informasi Pengiriman, di mana pembeli diminta untuk mengisi alamat pengiriman yang diinginkan, nomor handphone, provinsi, kota, kecamatan. Bagi alamat yang dikenakan ongkos kirim, maka di samping kolom kecamatan akan muncul informasi “Dikenakan ongkos kirim”, sekaligus tertera biaya “Ongkos Kirim”.  Untuk melanjutkan prosesnya, pembeli mengklik tombol "Lanjutkan".</a:t>
            </a:r>
            <a:endParaRPr lang="en-US" sz="2400" b="1" dirty="0"/>
          </a:p>
          <a:p>
            <a:pPr algn="just"/>
            <a:endParaRPr lang="en-US" sz="2400" b="1" dirty="0"/>
          </a:p>
        </p:txBody>
      </p:sp>
    </p:spTree>
    <p:extLst>
      <p:ext uri="{BB962C8B-B14F-4D97-AF65-F5344CB8AC3E}">
        <p14:creationId xmlns:p14="http://schemas.microsoft.com/office/powerpoint/2010/main" val="334506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7700" y="432644"/>
            <a:ext cx="9334500" cy="6124177"/>
          </a:xfrm>
          <a:prstGeom prst="rect">
            <a:avLst/>
          </a:prstGeom>
        </p:spPr>
        <p:txBody>
          <a:bodyPr wrap="square">
            <a:spAutoFit/>
          </a:bodyPr>
          <a:lstStyle/>
          <a:p>
            <a:pPr marL="342900" indent="-342900" algn="just">
              <a:lnSpc>
                <a:spcPct val="150000"/>
              </a:lnSpc>
              <a:spcAft>
                <a:spcPts val="1000"/>
              </a:spcAft>
              <a:buFont typeface="Wingdings" panose="05000000000000000000" pitchFamily="2" charset="2"/>
              <a:buChar char="Ø"/>
            </a:pPr>
            <a:r>
              <a:rPr lang="id-ID" sz="2200" b="1" dirty="0" smtClean="0">
                <a:effectLst/>
                <a:latin typeface="+mj-lt"/>
                <a:ea typeface="Calibri" panose="020F0502020204030204" pitchFamily="34" charset="0"/>
                <a:cs typeface="Times New Roman" panose="02020603050405020304" pitchFamily="18" charset="0"/>
              </a:rPr>
              <a:t>Selanjutnya pembeli memilih metode yang pembayaran yang diinginkan. Ada 3 metode yang disediakan lazada.co.id yaitu bayar di tempat, kartu kredit, dan bank transfer. Metode pembayaran “Bayar di tempat” mengharuskan pembeli berada di wilayah yang sudah tercover oleh lazada.co.id. Metode pembayaran “kartu kredit” mengharuskan pembeli untuk mengisi informasi tentang kartu kredit yang diperlukan. Metode pengiriman “bank transfer” mengharuskan pembeli untuk mentransfer harga produk ke bank yang disediakan oleh penjual. Membeli dengan metode bank transfer mengharuskan pembeli untuk mengkomfirmasikan pengiriman uang dengan menu di home lazada "konfirmasi pembayaran".</a:t>
            </a:r>
            <a:endParaRPr lang="en-US" sz="2200" b="1"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141014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6483" y="694943"/>
            <a:ext cx="8406063" cy="4662815"/>
          </a:xfrm>
          <a:prstGeom prst="rect">
            <a:avLst/>
          </a:prstGeom>
        </p:spPr>
        <p:txBody>
          <a:bodyPr wrap="square">
            <a:spAutoFit/>
          </a:bodyPr>
          <a:lstStyle/>
          <a:p>
            <a:pPr marL="342900" indent="-342900" algn="just">
              <a:lnSpc>
                <a:spcPct val="150000"/>
              </a:lnSpc>
              <a:spcAft>
                <a:spcPts val="1000"/>
              </a:spcAft>
              <a:buFont typeface="Wingdings" panose="05000000000000000000" pitchFamily="2" charset="2"/>
              <a:buChar char="Ø"/>
            </a:pPr>
            <a:r>
              <a:rPr lang="id-ID" sz="2200" b="1" dirty="0" smtClean="0">
                <a:effectLst/>
                <a:latin typeface="+mj-lt"/>
                <a:ea typeface="Calibri" panose="020F0502020204030204" pitchFamily="34" charset="0"/>
                <a:cs typeface="Times New Roman" panose="02020603050405020304" pitchFamily="18" charset="0"/>
              </a:rPr>
              <a:t>Setelah akun email selesai dimasukan/didaftarkan maka langkah selanjutnya yaitu akan secara otomatis masuk ke halaman Informasi Pengiriman, di mana pembeli diminta untuk mengisi alamat pengiriman yang diinginkan, nomor handphone, provinsi, kota, kecamatan. Bagi alamat yang dikenakan ongkos kirim, maka di samping kolom kecamatan akan muncul informasi “Dikenakan ongkos kirim”, sekaligus tertera biaya “Ongkos Kirim”.  Untuk melanjutkan prosesnya, pembeli mengklik tombol "Lanjutkan".</a:t>
            </a:r>
            <a:endParaRPr lang="en-US" sz="2200" b="1"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000546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1073" y="889844"/>
            <a:ext cx="8454189" cy="5575822"/>
          </a:xfrm>
          <a:prstGeom prst="rect">
            <a:avLst/>
          </a:prstGeom>
        </p:spPr>
        <p:txBody>
          <a:bodyPr wrap="square">
            <a:spAutoFit/>
          </a:bodyPr>
          <a:lstStyle/>
          <a:p>
            <a:pPr marL="342900" indent="-342900" algn="just">
              <a:lnSpc>
                <a:spcPct val="150000"/>
              </a:lnSpc>
              <a:spcAft>
                <a:spcPts val="1000"/>
              </a:spcAft>
              <a:buFont typeface="Wingdings" panose="05000000000000000000" pitchFamily="2" charset="2"/>
              <a:buChar char="Ø"/>
            </a:pPr>
            <a:r>
              <a:rPr lang="id-ID" sz="2000" b="1" dirty="0" smtClean="0">
                <a:effectLst/>
                <a:latin typeface="+mj-lt"/>
                <a:ea typeface="Calibri" panose="020F0502020204030204" pitchFamily="34" charset="0"/>
                <a:cs typeface="Times New Roman" panose="02020603050405020304" pitchFamily="18" charset="0"/>
              </a:rPr>
              <a:t>Selanjutnya pembeli memilih metode yang pembayaran yang diinginkan. Ada 3 metode yang disediakan lazada.co.id yaitu bayar di tempat, kartu kredit, dan bank transfer. Metode pembayaran “Bayar di tempat” mengharuskan pembeli berada di wilayah yang sudah tercover oleh lazada.co.id. Metode pembayaran “kartu kredit” mengharuskan pembeli untuk mengisi informasi tentang kartu kredit yang diperlukan. Metode pengiriman “bank transfer” mengharuskan pembeli untuk mentransfer harga produk ke bank yang disediakan oleh penjual. Membeli dengan metode bank transfer mengharuskan pembeli untuk mengkomfirmasikan pengiriman uang dengan menu di home lazada "konfirmasi pembayaran".</a:t>
            </a:r>
            <a:endParaRPr lang="en-US" sz="2000" b="1"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52607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064136"/>
            <a:ext cx="8401050" cy="2061526"/>
          </a:xfrm>
          <a:prstGeom prst="rect">
            <a:avLst/>
          </a:prstGeom>
        </p:spPr>
        <p:txBody>
          <a:bodyPr wrap="square">
            <a:spAutoFit/>
          </a:bodyPr>
          <a:lstStyle/>
          <a:p>
            <a:pPr marL="342900" indent="-342900" algn="just">
              <a:lnSpc>
                <a:spcPct val="150000"/>
              </a:lnSpc>
              <a:spcAft>
                <a:spcPts val="1000"/>
              </a:spcAft>
              <a:buFont typeface="Wingdings" panose="05000000000000000000" pitchFamily="2" charset="2"/>
              <a:buChar char="Ø"/>
            </a:pPr>
            <a:r>
              <a:rPr lang="id-ID" sz="2200" b="1" dirty="0" smtClean="0">
                <a:effectLst/>
                <a:latin typeface="+mj-lt"/>
                <a:ea typeface="Calibri" panose="020F0502020204030204" pitchFamily="34" charset="0"/>
                <a:cs typeface="Times New Roman" panose="02020603050405020304" pitchFamily="18" charset="0"/>
              </a:rPr>
              <a:t>Setelah dipilih metode pembayaran dan mengisi data yang diperlukan maka lazada.co.id akan memberikan kode pemesanan/ nomor order dan jumlah yang harus dibayarkan.</a:t>
            </a:r>
            <a:endParaRPr lang="en-US" sz="2200" b="1"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38247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FLOWCHART SISTEM INFORMASI PEMBELIAN</a:t>
            </a:r>
            <a:br>
              <a:rPr lang="en-US" b="1" u="sng" dirty="0"/>
            </a:br>
            <a:r>
              <a:rPr lang="en-US" dirty="0"/>
              <a:t>Lazada.co.id</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7334" y="1748590"/>
            <a:ext cx="9252729" cy="4620126"/>
          </a:xfrm>
        </p:spPr>
      </p:pic>
    </p:spTree>
    <p:extLst>
      <p:ext uri="{BB962C8B-B14F-4D97-AF65-F5344CB8AC3E}">
        <p14:creationId xmlns:p14="http://schemas.microsoft.com/office/powerpoint/2010/main" val="11348249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latin typeface="Bernard MT Condensed" panose="02050806060905020404" pitchFamily="18" charset="0"/>
              </a:rPr>
              <a:t> </a:t>
            </a:r>
            <a:endParaRPr lang="en-US" sz="5400" dirty="0">
              <a:latin typeface="Bernard MT Condensed" panose="02050806060905020404" pitchFamily="18" charset="0"/>
            </a:endParaRPr>
          </a:p>
        </p:txBody>
      </p:sp>
      <p:sp>
        <p:nvSpPr>
          <p:cNvPr id="3" name="Text Placeholder 2"/>
          <p:cNvSpPr>
            <a:spLocks noGrp="1"/>
          </p:cNvSpPr>
          <p:nvPr>
            <p:ph type="body" idx="1"/>
          </p:nvPr>
        </p:nvSpPr>
        <p:spPr/>
        <p:txBody>
          <a:bodyPr/>
          <a:lstStyle/>
          <a:p>
            <a:endParaRPr lang="en-US"/>
          </a:p>
        </p:txBody>
      </p:sp>
      <p:sp>
        <p:nvSpPr>
          <p:cNvPr id="4" name="Rectangle 3"/>
          <p:cNvSpPr/>
          <p:nvPr/>
        </p:nvSpPr>
        <p:spPr>
          <a:xfrm>
            <a:off x="1600201" y="2324100"/>
            <a:ext cx="7673802" cy="1569660"/>
          </a:xfrm>
          <a:prstGeom prst="rect">
            <a:avLst/>
          </a:prstGeom>
          <a:noFill/>
        </p:spPr>
        <p:txBody>
          <a:bodyPr wrap="square" lIns="91440" tIns="45720" rIns="91440" bIns="45720">
            <a:spAutoFit/>
          </a:bodyPr>
          <a:lstStyle/>
          <a:p>
            <a:pPr algn="ctr"/>
            <a:r>
              <a:rPr lang="en-US" sz="96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Bernard MT Condensed" panose="02050806060905020404" pitchFamily="18" charset="0"/>
              </a:rPr>
              <a:t>TERIMA KASIH </a:t>
            </a:r>
            <a:endParaRPr lang="en-US" sz="96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2055180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4" y="1905000"/>
            <a:ext cx="8596668" cy="4191000"/>
          </a:xfrm>
        </p:spPr>
        <p:txBody>
          <a:bodyPr>
            <a:normAutofit fontScale="90000"/>
          </a:bodyPr>
          <a:lstStyle/>
          <a:p>
            <a:r>
              <a:rPr lang="en-US"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NAMA KELOMPOK 4 :</a:t>
            </a:r>
            <a:br>
              <a:rPr lang="en-US"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br>
            <a:r>
              <a:rPr lang="en-US"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a:r>
            <a:br>
              <a:rPr lang="en-US"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br>
            <a:r>
              <a:rPr lang="en-US"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1. IDIAL FERI</a:t>
            </a:r>
            <a:br>
              <a:rPr lang="en-US"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br>
            <a:r>
              <a:rPr lang="en-US"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2. PUJI RAHMAWATI</a:t>
            </a:r>
            <a:br>
              <a:rPr lang="en-US"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br>
            <a:r>
              <a:rPr lang="en-US"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3. RIAN UTOMO</a:t>
            </a:r>
            <a:br>
              <a:rPr lang="en-US"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br>
            <a:r>
              <a:rPr lang="en-US"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4. SUTRI YULIA</a:t>
            </a:r>
            <a:br>
              <a:rPr lang="en-US"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br>
            <a:r>
              <a:rPr lang="en-US"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5. SAHRI RAMADANI</a:t>
            </a:r>
            <a:br>
              <a:rPr lang="en-US"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br>
            <a:r>
              <a:rPr lang="en-US"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6. TIA PATMA WALINDA</a:t>
            </a:r>
            <a:br>
              <a:rPr lang="en-US"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br>
            <a:endParaRPr lang="en-US"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4053904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askerville Old Face" panose="02020602080505020303" pitchFamily="18" charset="0"/>
              </a:rPr>
              <a:t>SISTEM INFORMASI PEMBELIAN</a:t>
            </a:r>
            <a:endParaRPr lang="en-US" dirty="0">
              <a:latin typeface="Baskerville Old Face" panose="02020602080505020303" pitchFamily="18" charset="0"/>
            </a:endParaRPr>
          </a:p>
        </p:txBody>
      </p:sp>
      <p:sp>
        <p:nvSpPr>
          <p:cNvPr id="3" name="Content Placeholder 2"/>
          <p:cNvSpPr>
            <a:spLocks noGrp="1"/>
          </p:cNvSpPr>
          <p:nvPr>
            <p:ph idx="1"/>
          </p:nvPr>
        </p:nvSpPr>
        <p:spPr>
          <a:xfrm>
            <a:off x="677334" y="2065339"/>
            <a:ext cx="8596668" cy="3880773"/>
          </a:xfrm>
        </p:spPr>
        <p:txBody>
          <a:bodyPr/>
          <a:lstStyle/>
          <a:p>
            <a:pPr marL="0" indent="0" algn="just">
              <a:buNone/>
            </a:pPr>
            <a:r>
              <a:rPr lang="en-US" sz="2800" dirty="0" smtClean="0"/>
              <a:t>PENGERTIAN SISTEM INFORMASI PEMBELIAN</a:t>
            </a:r>
          </a:p>
          <a:p>
            <a:pPr algn="just"/>
            <a:r>
              <a:rPr lang="en-US" sz="2800" dirty="0" err="1"/>
              <a:t>Sistem</a:t>
            </a:r>
            <a:r>
              <a:rPr lang="en-US" sz="2800" dirty="0"/>
              <a:t> </a:t>
            </a:r>
            <a:r>
              <a:rPr lang="en-US" sz="2800" dirty="0" err="1"/>
              <a:t>informasi</a:t>
            </a:r>
            <a:r>
              <a:rPr lang="en-US" sz="2800" dirty="0"/>
              <a:t> </a:t>
            </a:r>
            <a:r>
              <a:rPr lang="en-US" sz="2800" dirty="0" err="1"/>
              <a:t>pembelian</a:t>
            </a:r>
            <a:r>
              <a:rPr lang="en-US" sz="2800" dirty="0"/>
              <a:t> </a:t>
            </a:r>
            <a:r>
              <a:rPr lang="en-US" sz="2800" dirty="0" err="1"/>
              <a:t>adalah</a:t>
            </a:r>
            <a:r>
              <a:rPr lang="en-US" sz="2800" dirty="0"/>
              <a:t> </a:t>
            </a:r>
            <a:r>
              <a:rPr lang="en-US" sz="2800" dirty="0" err="1"/>
              <a:t>suatu</a:t>
            </a:r>
            <a:r>
              <a:rPr lang="en-US" sz="2800" dirty="0"/>
              <a:t> </a:t>
            </a:r>
            <a:r>
              <a:rPr lang="en-US" sz="2800" dirty="0" err="1"/>
              <a:t>sistem</a:t>
            </a:r>
            <a:r>
              <a:rPr lang="en-US" sz="2800" dirty="0"/>
              <a:t> software </a:t>
            </a:r>
            <a:r>
              <a:rPr lang="en-US" sz="2800" dirty="0" err="1"/>
              <a:t>yanga</a:t>
            </a:r>
            <a:r>
              <a:rPr lang="en-US" sz="2800" dirty="0"/>
              <a:t> </a:t>
            </a:r>
            <a:r>
              <a:rPr lang="en-US" sz="2800" dirty="0" err="1"/>
              <a:t>akan</a:t>
            </a:r>
            <a:r>
              <a:rPr lang="en-US" sz="2800" dirty="0"/>
              <a:t> </a:t>
            </a:r>
            <a:r>
              <a:rPr lang="en-US" sz="2800" dirty="0" err="1"/>
              <a:t>membantu</a:t>
            </a:r>
            <a:r>
              <a:rPr lang="en-US" sz="2800" dirty="0"/>
              <a:t> proses </a:t>
            </a:r>
            <a:r>
              <a:rPr lang="en-US" sz="2800" dirty="0" err="1"/>
              <a:t>penjualan</a:t>
            </a:r>
            <a:r>
              <a:rPr lang="en-US" sz="2800" dirty="0"/>
              <a:t> </a:t>
            </a:r>
            <a:r>
              <a:rPr lang="en-US" sz="2800" dirty="0" err="1"/>
              <a:t>dan</a:t>
            </a:r>
            <a:r>
              <a:rPr lang="en-US" sz="2800" dirty="0"/>
              <a:t> </a:t>
            </a:r>
            <a:r>
              <a:rPr lang="en-US" sz="2800" dirty="0" err="1"/>
              <a:t>pembelian</a:t>
            </a:r>
            <a:r>
              <a:rPr lang="en-US" sz="2800" dirty="0"/>
              <a:t> </a:t>
            </a:r>
            <a:r>
              <a:rPr lang="en-US" sz="2800" dirty="0" err="1"/>
              <a:t>barang</a:t>
            </a:r>
            <a:r>
              <a:rPr lang="en-US" sz="2800" dirty="0"/>
              <a:t> </a:t>
            </a:r>
            <a:r>
              <a:rPr lang="en-US" sz="2800" dirty="0" err="1"/>
              <a:t>dengan</a:t>
            </a:r>
            <a:r>
              <a:rPr lang="en-US" sz="2800" dirty="0"/>
              <a:t> </a:t>
            </a:r>
            <a:r>
              <a:rPr lang="en-US" sz="2800" dirty="0" err="1"/>
              <a:t>menerapkan</a:t>
            </a:r>
            <a:r>
              <a:rPr lang="en-US" sz="2800" dirty="0"/>
              <a:t> system </a:t>
            </a:r>
            <a:r>
              <a:rPr lang="en-US" sz="2800" dirty="0" err="1"/>
              <a:t>administrasi</a:t>
            </a:r>
            <a:r>
              <a:rPr lang="en-US" sz="2800" dirty="0"/>
              <a:t> yang </a:t>
            </a:r>
            <a:r>
              <a:rPr lang="en-US" sz="2800" dirty="0" err="1"/>
              <a:t>kuat</a:t>
            </a:r>
            <a:r>
              <a:rPr lang="en-US" sz="2800" dirty="0"/>
              <a:t> </a:t>
            </a:r>
            <a:r>
              <a:rPr lang="en-US" sz="2800" dirty="0" err="1"/>
              <a:t>untuk</a:t>
            </a:r>
            <a:r>
              <a:rPr lang="en-US" sz="2800" dirty="0"/>
              <a:t> </a:t>
            </a:r>
            <a:r>
              <a:rPr lang="en-US" sz="2800" dirty="0" err="1"/>
              <a:t>pencatatan</a:t>
            </a:r>
            <a:r>
              <a:rPr lang="en-US" sz="2800" dirty="0"/>
              <a:t> </a:t>
            </a:r>
            <a:r>
              <a:rPr lang="en-US" sz="2800" dirty="0" err="1"/>
              <a:t>dari</a:t>
            </a:r>
            <a:r>
              <a:rPr lang="en-US" sz="2800" dirty="0"/>
              <a:t> </a:t>
            </a:r>
            <a:r>
              <a:rPr lang="en-US" sz="2800" dirty="0" err="1"/>
              <a:t>barang</a:t>
            </a:r>
            <a:r>
              <a:rPr lang="en-US" sz="2800" dirty="0"/>
              <a:t> </a:t>
            </a:r>
            <a:r>
              <a:rPr lang="en-US" sz="2800" dirty="0" err="1"/>
              <a:t>masuk</a:t>
            </a:r>
            <a:r>
              <a:rPr lang="en-US" sz="2800" dirty="0"/>
              <a:t>, </a:t>
            </a:r>
            <a:r>
              <a:rPr lang="en-US" sz="2800" dirty="0" err="1"/>
              <a:t>penyimpanan</a:t>
            </a:r>
            <a:r>
              <a:rPr lang="en-US" sz="2800" dirty="0"/>
              <a:t> </a:t>
            </a:r>
            <a:r>
              <a:rPr lang="en-US" sz="2800" dirty="0" err="1"/>
              <a:t>barang</a:t>
            </a:r>
            <a:r>
              <a:rPr lang="en-US" sz="2800" dirty="0"/>
              <a:t> </a:t>
            </a:r>
            <a:r>
              <a:rPr lang="en-US" sz="2800" dirty="0" err="1"/>
              <a:t>digudang</a:t>
            </a:r>
            <a:r>
              <a:rPr lang="en-US" sz="2800" dirty="0"/>
              <a:t>, </a:t>
            </a:r>
            <a:r>
              <a:rPr lang="en-US" sz="2800" dirty="0" err="1"/>
              <a:t>sampai</a:t>
            </a:r>
            <a:r>
              <a:rPr lang="en-US" sz="2800" dirty="0"/>
              <a:t> </a:t>
            </a:r>
            <a:r>
              <a:rPr lang="en-US" sz="2800" dirty="0" err="1"/>
              <a:t>dengan</a:t>
            </a:r>
            <a:r>
              <a:rPr lang="en-US" sz="2800" dirty="0"/>
              <a:t> </a:t>
            </a:r>
            <a:r>
              <a:rPr lang="en-US" sz="2800" dirty="0" err="1"/>
              <a:t>barang</a:t>
            </a:r>
            <a:r>
              <a:rPr lang="en-US" sz="2800" dirty="0"/>
              <a:t> </a:t>
            </a:r>
            <a:r>
              <a:rPr lang="en-US" sz="2800" dirty="0" err="1"/>
              <a:t>keluar</a:t>
            </a:r>
            <a:r>
              <a:rPr lang="en-US" sz="2800" dirty="0"/>
              <a:t> </a:t>
            </a:r>
            <a:r>
              <a:rPr lang="en-US" sz="2800" dirty="0" err="1"/>
              <a:t>atau</a:t>
            </a:r>
            <a:r>
              <a:rPr lang="en-US" sz="2800" dirty="0"/>
              <a:t> </a:t>
            </a:r>
            <a:r>
              <a:rPr lang="en-US" sz="2800" dirty="0" err="1"/>
              <a:t>dijual</a:t>
            </a:r>
            <a:r>
              <a:rPr lang="en-US" dirty="0" smtClean="0"/>
              <a: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314569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95300"/>
            <a:ext cx="8629650" cy="4728859"/>
          </a:xfrm>
          <a:prstGeom prst="rect">
            <a:avLst/>
          </a:prstGeom>
        </p:spPr>
        <p:txBody>
          <a:bodyPr wrap="square">
            <a:spAutoFit/>
          </a:bodyPr>
          <a:lstStyle/>
          <a:p>
            <a:pPr>
              <a:lnSpc>
                <a:spcPct val="115000"/>
              </a:lnSpc>
            </a:pPr>
            <a:r>
              <a:rPr lang="en-US" sz="2400" dirty="0" smtClean="0"/>
              <a:t>	</a:t>
            </a:r>
            <a:r>
              <a:rPr lang="en-US" sz="2400" dirty="0" err="1" smtClean="0"/>
              <a:t>Sebuah</a:t>
            </a:r>
            <a:r>
              <a:rPr lang="en-US" sz="2400" dirty="0" smtClean="0"/>
              <a:t> </a:t>
            </a:r>
            <a:r>
              <a:rPr lang="en-US" sz="2400" dirty="0" err="1" smtClean="0"/>
              <a:t>sistem</a:t>
            </a:r>
            <a:r>
              <a:rPr lang="en-US" sz="2400" dirty="0" smtClean="0"/>
              <a:t> </a:t>
            </a:r>
            <a:r>
              <a:rPr lang="en-US" sz="2400" dirty="0" err="1" smtClean="0"/>
              <a:t>informasi</a:t>
            </a:r>
            <a:r>
              <a:rPr lang="en-US" sz="2400" dirty="0" smtClean="0"/>
              <a:t> </a:t>
            </a:r>
            <a:r>
              <a:rPr lang="en-US" sz="2400" dirty="0" err="1" smtClean="0"/>
              <a:t>pembelian</a:t>
            </a:r>
            <a:r>
              <a:rPr lang="en-US" sz="2400" dirty="0" smtClean="0"/>
              <a:t> </a:t>
            </a:r>
            <a:r>
              <a:rPr lang="en-US" sz="2400" dirty="0" err="1" smtClean="0"/>
              <a:t>pada</a:t>
            </a:r>
            <a:r>
              <a:rPr lang="en-US" sz="2400" dirty="0" smtClean="0"/>
              <a:t> </a:t>
            </a:r>
            <a:r>
              <a:rPr lang="en-US" sz="2400" dirty="0" err="1" smtClean="0"/>
              <a:t>suatu</a:t>
            </a:r>
            <a:r>
              <a:rPr lang="en-US" sz="2400" dirty="0" smtClean="0"/>
              <a:t> </a:t>
            </a:r>
            <a:r>
              <a:rPr lang="en-US" sz="2400" dirty="0" err="1" smtClean="0"/>
              <a:t>perusahaan</a:t>
            </a:r>
            <a:r>
              <a:rPr lang="en-US" sz="2400" dirty="0" smtClean="0"/>
              <a:t> </a:t>
            </a:r>
            <a:r>
              <a:rPr lang="en-US" sz="2400" dirty="0" err="1" smtClean="0"/>
              <a:t>umumnya</a:t>
            </a:r>
            <a:r>
              <a:rPr lang="en-US" sz="2400" dirty="0" smtClean="0"/>
              <a:t> </a:t>
            </a:r>
            <a:r>
              <a:rPr lang="en-US" sz="2400" dirty="0" err="1" smtClean="0"/>
              <a:t>memiliki</a:t>
            </a:r>
            <a:r>
              <a:rPr lang="en-US" sz="2400" dirty="0" smtClean="0"/>
              <a:t> </a:t>
            </a:r>
            <a:r>
              <a:rPr lang="en-US" sz="2400" dirty="0" err="1" smtClean="0"/>
              <a:t>aktivitas-aktivitas</a:t>
            </a:r>
            <a:r>
              <a:rPr lang="en-US" sz="2400" dirty="0" smtClean="0"/>
              <a:t> </a:t>
            </a:r>
            <a:r>
              <a:rPr lang="en-US" sz="2400" dirty="0" err="1" smtClean="0"/>
              <a:t>sebagai</a:t>
            </a:r>
            <a:r>
              <a:rPr lang="en-US" sz="2400" dirty="0" smtClean="0"/>
              <a:t> </a:t>
            </a:r>
            <a:r>
              <a:rPr lang="en-US" sz="2400" dirty="0" err="1" smtClean="0"/>
              <a:t>berikut</a:t>
            </a:r>
            <a:r>
              <a:rPr lang="en-US" sz="2400" dirty="0" smtClean="0"/>
              <a:t>:</a:t>
            </a:r>
          </a:p>
          <a:p>
            <a:pPr>
              <a:lnSpc>
                <a:spcPct val="115000"/>
              </a:lnSpc>
              <a:spcAft>
                <a:spcPts val="0"/>
              </a:spcAft>
            </a:pPr>
            <a:endParaRPr lang="en-US" sz="2400" dirty="0">
              <a:ea typeface="Times New Roman" panose="02020603050405020304" pitchFamily="18" charset="0"/>
              <a:cs typeface="Times New Roman" panose="02020603050405020304" pitchFamily="18" charset="0"/>
            </a:endParaRPr>
          </a:p>
          <a:p>
            <a:pPr>
              <a:lnSpc>
                <a:spcPct val="115000"/>
              </a:lnSpc>
              <a:spcAft>
                <a:spcPts val="0"/>
              </a:spcAft>
            </a:pPr>
            <a:r>
              <a:rPr lang="en-US" sz="2400" dirty="0" smtClean="0">
                <a:effectLst/>
                <a:ea typeface="Times New Roman" panose="02020603050405020304" pitchFamily="18" charset="0"/>
                <a:cs typeface="Times New Roman" panose="02020603050405020304" pitchFamily="18" charset="0"/>
              </a:rPr>
              <a:t>1.Permintaan </a:t>
            </a:r>
            <a:r>
              <a:rPr lang="en-US" sz="2400" dirty="0" err="1" smtClean="0">
                <a:effectLst/>
                <a:ea typeface="Times New Roman" panose="02020603050405020304" pitchFamily="18" charset="0"/>
                <a:cs typeface="Times New Roman" panose="02020603050405020304" pitchFamily="18" charset="0"/>
              </a:rPr>
              <a:t>pembelian</a:t>
            </a:r>
            <a:r>
              <a:rPr lang="en-US" sz="2400" dirty="0" smtClean="0">
                <a:effectLst/>
                <a:ea typeface="Times New Roman" panose="02020603050405020304" pitchFamily="18" charset="0"/>
                <a:cs typeface="Times New Roman" panose="02020603050405020304" pitchFamily="18" charset="0"/>
              </a:rPr>
              <a:t> </a:t>
            </a:r>
            <a:r>
              <a:rPr lang="en-US" sz="2400" dirty="0" err="1" smtClean="0">
                <a:effectLst/>
                <a:ea typeface="Times New Roman" panose="02020603050405020304" pitchFamily="18" charset="0"/>
                <a:cs typeface="Times New Roman" panose="02020603050405020304" pitchFamily="18" charset="0"/>
              </a:rPr>
              <a:t>dari</a:t>
            </a:r>
            <a:r>
              <a:rPr lang="en-US" sz="2400" dirty="0" smtClean="0">
                <a:effectLst/>
                <a:ea typeface="Times New Roman" panose="02020603050405020304" pitchFamily="18" charset="0"/>
                <a:cs typeface="Times New Roman" panose="02020603050405020304" pitchFamily="18" charset="0"/>
              </a:rPr>
              <a:t> </a:t>
            </a:r>
            <a:r>
              <a:rPr lang="en-US" sz="2400" dirty="0" err="1" smtClean="0">
                <a:effectLst/>
                <a:ea typeface="Times New Roman" panose="02020603050405020304" pitchFamily="18" charset="0"/>
                <a:cs typeface="Times New Roman" panose="02020603050405020304" pitchFamily="18" charset="0"/>
              </a:rPr>
              <a:t>bagian</a:t>
            </a:r>
            <a:r>
              <a:rPr lang="en-US" sz="2400" dirty="0" smtClean="0">
                <a:effectLst/>
                <a:ea typeface="Times New Roman" panose="02020603050405020304" pitchFamily="18" charset="0"/>
                <a:cs typeface="Times New Roman" panose="02020603050405020304" pitchFamily="18" charset="0"/>
              </a:rPr>
              <a:t> yang </a:t>
            </a:r>
            <a:r>
              <a:rPr lang="en-US" sz="2400" dirty="0" err="1" smtClean="0">
                <a:effectLst/>
                <a:ea typeface="Times New Roman" panose="02020603050405020304" pitchFamily="18" charset="0"/>
                <a:cs typeface="Times New Roman" panose="02020603050405020304" pitchFamily="18" charset="0"/>
              </a:rPr>
              <a:t>membutuhkan</a:t>
            </a:r>
            <a:r>
              <a:rPr lang="en-US" sz="2400" dirty="0" smtClean="0">
                <a:effectLst/>
                <a:ea typeface="Times New Roman" panose="02020603050405020304" pitchFamily="18" charset="0"/>
                <a:cs typeface="Times New Roman" panose="02020603050405020304" pitchFamily="18" charset="0"/>
              </a:rPr>
              <a:t>,</a:t>
            </a:r>
          </a:p>
          <a:p>
            <a:pPr>
              <a:lnSpc>
                <a:spcPct val="115000"/>
              </a:lnSpc>
              <a:spcAft>
                <a:spcPts val="0"/>
              </a:spcAft>
            </a:pPr>
            <a:r>
              <a:rPr lang="en-US" sz="2400" dirty="0" smtClean="0">
                <a:ea typeface="Times New Roman" panose="02020603050405020304" pitchFamily="18" charset="0"/>
                <a:cs typeface="Times New Roman" panose="02020603050405020304" pitchFamily="18" charset="0"/>
              </a:rPr>
              <a:t>   </a:t>
            </a:r>
            <a:r>
              <a:rPr lang="en-US" sz="2400" dirty="0" err="1" smtClean="0">
                <a:effectLst/>
                <a:ea typeface="Times New Roman" panose="02020603050405020304" pitchFamily="18" charset="0"/>
                <a:cs typeface="Times New Roman" panose="02020603050405020304" pitchFamily="18" charset="0"/>
              </a:rPr>
              <a:t>misalnya</a:t>
            </a:r>
            <a:r>
              <a:rPr lang="en-US" sz="2400" dirty="0" smtClean="0">
                <a:ea typeface="Times New Roman" panose="02020603050405020304" pitchFamily="18" charset="0"/>
                <a:cs typeface="Times New Roman" panose="02020603050405020304" pitchFamily="18" charset="0"/>
              </a:rPr>
              <a:t> </a:t>
            </a:r>
            <a:r>
              <a:rPr lang="en-US" sz="2400" dirty="0" err="1" smtClean="0">
                <a:effectLst/>
                <a:ea typeface="Times New Roman" panose="02020603050405020304" pitchFamily="18" charset="0"/>
                <a:cs typeface="Times New Roman" panose="02020603050405020304" pitchFamily="18" charset="0"/>
              </a:rPr>
              <a:t>Bagian</a:t>
            </a:r>
            <a:r>
              <a:rPr lang="en-US" sz="2400" dirty="0" smtClean="0">
                <a:effectLst/>
                <a:ea typeface="Times New Roman" panose="02020603050405020304" pitchFamily="18" charset="0"/>
                <a:cs typeface="Times New Roman" panose="02020603050405020304" pitchFamily="18" charset="0"/>
              </a:rPr>
              <a:t> </a:t>
            </a:r>
            <a:r>
              <a:rPr lang="en-US" sz="2400" dirty="0" err="1" smtClean="0">
                <a:effectLst/>
                <a:ea typeface="Times New Roman" panose="02020603050405020304" pitchFamily="18" charset="0"/>
                <a:cs typeface="Times New Roman" panose="02020603050405020304" pitchFamily="18" charset="0"/>
              </a:rPr>
              <a:t>Gudang</a:t>
            </a:r>
            <a:endParaRPr lang="en-US" sz="2400" dirty="0" smtClean="0">
              <a:effectLst/>
              <a:ea typeface="Calibri" panose="020F0502020204030204" pitchFamily="34" charset="0"/>
              <a:cs typeface="Times New Roman" panose="02020603050405020304" pitchFamily="18" charset="0"/>
            </a:endParaRPr>
          </a:p>
          <a:p>
            <a:pPr>
              <a:lnSpc>
                <a:spcPct val="115000"/>
              </a:lnSpc>
              <a:spcAft>
                <a:spcPts val="0"/>
              </a:spcAft>
            </a:pPr>
            <a:r>
              <a:rPr lang="en-US" sz="2400" dirty="0" smtClean="0">
                <a:effectLst/>
                <a:ea typeface="Times New Roman" panose="02020603050405020304" pitchFamily="18" charset="0"/>
                <a:cs typeface="Times New Roman" panose="02020603050405020304" pitchFamily="18" charset="0"/>
              </a:rPr>
              <a:t>2.Pemesanan </a:t>
            </a:r>
            <a:r>
              <a:rPr lang="en-US" sz="2400" dirty="0" err="1" smtClean="0">
                <a:effectLst/>
                <a:ea typeface="Times New Roman" panose="02020603050405020304" pitchFamily="18" charset="0"/>
                <a:cs typeface="Times New Roman" panose="02020603050405020304" pitchFamily="18" charset="0"/>
              </a:rPr>
              <a:t>barang</a:t>
            </a:r>
            <a:r>
              <a:rPr lang="en-US" sz="2400" dirty="0" smtClean="0">
                <a:effectLst/>
                <a:ea typeface="Times New Roman" panose="02020603050405020304" pitchFamily="18" charset="0"/>
                <a:cs typeface="Times New Roman" panose="02020603050405020304" pitchFamily="18" charset="0"/>
              </a:rPr>
              <a:t> </a:t>
            </a:r>
            <a:r>
              <a:rPr lang="en-US" sz="2400" dirty="0" err="1" smtClean="0">
                <a:effectLst/>
                <a:ea typeface="Times New Roman" panose="02020603050405020304" pitchFamily="18" charset="0"/>
                <a:cs typeface="Times New Roman" panose="02020603050405020304" pitchFamily="18" charset="0"/>
              </a:rPr>
              <a:t>dan</a:t>
            </a:r>
            <a:r>
              <a:rPr lang="en-US" sz="2400" dirty="0" smtClean="0">
                <a:effectLst/>
                <a:ea typeface="Times New Roman" panose="02020603050405020304" pitchFamily="18" charset="0"/>
                <a:cs typeface="Times New Roman" panose="02020603050405020304" pitchFamily="18" charset="0"/>
              </a:rPr>
              <a:t> </a:t>
            </a:r>
            <a:r>
              <a:rPr lang="en-US" sz="2400" dirty="0" err="1" smtClean="0">
                <a:effectLst/>
                <a:ea typeface="Times New Roman" panose="02020603050405020304" pitchFamily="18" charset="0"/>
                <a:cs typeface="Times New Roman" panose="02020603050405020304" pitchFamily="18" charset="0"/>
              </a:rPr>
              <a:t>dokumen</a:t>
            </a:r>
            <a:r>
              <a:rPr lang="en-US" sz="2400" dirty="0" smtClean="0">
                <a:effectLst/>
                <a:ea typeface="Times New Roman" panose="02020603050405020304" pitchFamily="18" charset="0"/>
                <a:cs typeface="Times New Roman" panose="02020603050405020304" pitchFamily="18" charset="0"/>
              </a:rPr>
              <a:t> </a:t>
            </a:r>
            <a:r>
              <a:rPr lang="en-US" sz="2400" dirty="0" err="1" smtClean="0">
                <a:effectLst/>
                <a:ea typeface="Times New Roman" panose="02020603050405020304" pitchFamily="18" charset="0"/>
                <a:cs typeface="Times New Roman" panose="02020603050405020304" pitchFamily="18" charset="0"/>
              </a:rPr>
              <a:t>dari</a:t>
            </a:r>
            <a:r>
              <a:rPr lang="en-US" sz="2400" dirty="0" smtClean="0">
                <a:effectLst/>
                <a:ea typeface="Times New Roman" panose="02020603050405020304" pitchFamily="18" charset="0"/>
                <a:cs typeface="Times New Roman" panose="02020603050405020304" pitchFamily="18" charset="0"/>
              </a:rPr>
              <a:t> </a:t>
            </a:r>
            <a:r>
              <a:rPr lang="en-US" sz="2400" dirty="0" err="1" smtClean="0">
                <a:effectLst/>
                <a:ea typeface="Times New Roman" panose="02020603050405020304" pitchFamily="18" charset="0"/>
                <a:cs typeface="Times New Roman" panose="02020603050405020304" pitchFamily="18" charset="0"/>
              </a:rPr>
              <a:t>suplier</a:t>
            </a:r>
            <a:endParaRPr lang="en-US" sz="2400" dirty="0" smtClean="0">
              <a:effectLst/>
              <a:ea typeface="Calibri" panose="020F0502020204030204" pitchFamily="34" charset="0"/>
              <a:cs typeface="Times New Roman" panose="02020603050405020304" pitchFamily="18" charset="0"/>
            </a:endParaRPr>
          </a:p>
          <a:p>
            <a:pPr>
              <a:lnSpc>
                <a:spcPct val="115000"/>
              </a:lnSpc>
              <a:spcAft>
                <a:spcPts val="0"/>
              </a:spcAft>
            </a:pPr>
            <a:r>
              <a:rPr lang="en-US" sz="2400" dirty="0" smtClean="0">
                <a:effectLst/>
                <a:ea typeface="Times New Roman" panose="02020603050405020304" pitchFamily="18" charset="0"/>
                <a:cs typeface="Times New Roman" panose="02020603050405020304" pitchFamily="18" charset="0"/>
              </a:rPr>
              <a:t>3.Penerimaan </a:t>
            </a:r>
            <a:r>
              <a:rPr lang="en-US" sz="2400" dirty="0" err="1" smtClean="0">
                <a:effectLst/>
                <a:ea typeface="Times New Roman" panose="02020603050405020304" pitchFamily="18" charset="0"/>
                <a:cs typeface="Times New Roman" panose="02020603050405020304" pitchFamily="18" charset="0"/>
              </a:rPr>
              <a:t>barang</a:t>
            </a:r>
            <a:r>
              <a:rPr lang="en-US" sz="2400" dirty="0" smtClean="0">
                <a:effectLst/>
                <a:ea typeface="Times New Roman" panose="02020603050405020304" pitchFamily="18" charset="0"/>
                <a:cs typeface="Times New Roman" panose="02020603050405020304" pitchFamily="18" charset="0"/>
              </a:rPr>
              <a:t> </a:t>
            </a:r>
            <a:r>
              <a:rPr lang="en-US" sz="2400" dirty="0" err="1" smtClean="0">
                <a:effectLst/>
                <a:ea typeface="Times New Roman" panose="02020603050405020304" pitchFamily="18" charset="0"/>
                <a:cs typeface="Times New Roman" panose="02020603050405020304" pitchFamily="18" charset="0"/>
              </a:rPr>
              <a:t>dan</a:t>
            </a:r>
            <a:r>
              <a:rPr lang="en-US" sz="2400" dirty="0" smtClean="0">
                <a:effectLst/>
                <a:ea typeface="Times New Roman" panose="02020603050405020304" pitchFamily="18" charset="0"/>
                <a:cs typeface="Times New Roman" panose="02020603050405020304" pitchFamily="18" charset="0"/>
              </a:rPr>
              <a:t> </a:t>
            </a:r>
            <a:r>
              <a:rPr lang="en-US" sz="2400" dirty="0" err="1" smtClean="0">
                <a:effectLst/>
                <a:ea typeface="Times New Roman" panose="02020603050405020304" pitchFamily="18" charset="0"/>
                <a:cs typeface="Times New Roman" panose="02020603050405020304" pitchFamily="18" charset="0"/>
              </a:rPr>
              <a:t>dokumen</a:t>
            </a:r>
            <a:r>
              <a:rPr lang="en-US" sz="2400" dirty="0" smtClean="0">
                <a:effectLst/>
                <a:ea typeface="Times New Roman" panose="02020603050405020304" pitchFamily="18" charset="0"/>
                <a:cs typeface="Times New Roman" panose="02020603050405020304" pitchFamily="18" charset="0"/>
              </a:rPr>
              <a:t> </a:t>
            </a:r>
            <a:r>
              <a:rPr lang="en-US" sz="2400" dirty="0" err="1" smtClean="0">
                <a:effectLst/>
                <a:ea typeface="Times New Roman" panose="02020603050405020304" pitchFamily="18" charset="0"/>
                <a:cs typeface="Times New Roman" panose="02020603050405020304" pitchFamily="18" charset="0"/>
              </a:rPr>
              <a:t>dari</a:t>
            </a:r>
            <a:r>
              <a:rPr lang="en-US" sz="2400" dirty="0" smtClean="0">
                <a:effectLst/>
                <a:ea typeface="Times New Roman" panose="02020603050405020304" pitchFamily="18" charset="0"/>
                <a:cs typeface="Times New Roman" panose="02020603050405020304" pitchFamily="18" charset="0"/>
              </a:rPr>
              <a:t> </a:t>
            </a:r>
            <a:r>
              <a:rPr lang="en-US" sz="2400" dirty="0" err="1" smtClean="0">
                <a:effectLst/>
                <a:ea typeface="Times New Roman" panose="02020603050405020304" pitchFamily="18" charset="0"/>
                <a:cs typeface="Times New Roman" panose="02020603050405020304" pitchFamily="18" charset="0"/>
              </a:rPr>
              <a:t>suplier</a:t>
            </a:r>
            <a:endParaRPr lang="en-US" sz="2400" dirty="0" smtClean="0">
              <a:effectLst/>
              <a:ea typeface="Calibri" panose="020F0502020204030204" pitchFamily="34" charset="0"/>
              <a:cs typeface="Times New Roman" panose="02020603050405020304" pitchFamily="18" charset="0"/>
            </a:endParaRPr>
          </a:p>
          <a:p>
            <a:pPr>
              <a:lnSpc>
                <a:spcPct val="115000"/>
              </a:lnSpc>
              <a:spcAft>
                <a:spcPts val="0"/>
              </a:spcAft>
            </a:pPr>
            <a:r>
              <a:rPr lang="en-US" sz="2400" dirty="0" smtClean="0">
                <a:effectLst/>
                <a:ea typeface="Times New Roman" panose="02020603050405020304" pitchFamily="18" charset="0"/>
                <a:cs typeface="Times New Roman" panose="02020603050405020304" pitchFamily="18" charset="0"/>
              </a:rPr>
              <a:t>4.Pencatatan </a:t>
            </a:r>
            <a:r>
              <a:rPr lang="en-US" sz="2400" dirty="0" err="1" smtClean="0">
                <a:effectLst/>
                <a:ea typeface="Times New Roman" panose="02020603050405020304" pitchFamily="18" charset="0"/>
                <a:cs typeface="Times New Roman" panose="02020603050405020304" pitchFamily="18" charset="0"/>
              </a:rPr>
              <a:t>barang</a:t>
            </a:r>
            <a:r>
              <a:rPr lang="en-US" sz="2400" dirty="0" smtClean="0">
                <a:effectLst/>
                <a:ea typeface="Times New Roman" panose="02020603050405020304" pitchFamily="18" charset="0"/>
                <a:cs typeface="Times New Roman" panose="02020603050405020304" pitchFamily="18" charset="0"/>
              </a:rPr>
              <a:t> </a:t>
            </a:r>
            <a:r>
              <a:rPr lang="en-US" sz="2400" dirty="0" err="1" smtClean="0">
                <a:effectLst/>
                <a:ea typeface="Times New Roman" panose="02020603050405020304" pitchFamily="18" charset="0"/>
                <a:cs typeface="Times New Roman" panose="02020603050405020304" pitchFamily="18" charset="0"/>
              </a:rPr>
              <a:t>masuk</a:t>
            </a:r>
            <a:endParaRPr lang="en-US" sz="2400" dirty="0" smtClean="0">
              <a:effectLst/>
              <a:ea typeface="Calibri" panose="020F0502020204030204" pitchFamily="34" charset="0"/>
              <a:cs typeface="Times New Roman" panose="02020603050405020304" pitchFamily="18" charset="0"/>
            </a:endParaRPr>
          </a:p>
          <a:p>
            <a:pPr>
              <a:lnSpc>
                <a:spcPct val="115000"/>
              </a:lnSpc>
              <a:spcAft>
                <a:spcPts val="0"/>
              </a:spcAft>
            </a:pPr>
            <a:r>
              <a:rPr lang="en-US" sz="2400" dirty="0" smtClean="0">
                <a:effectLst/>
                <a:ea typeface="Times New Roman" panose="02020603050405020304" pitchFamily="18" charset="0"/>
                <a:cs typeface="Times New Roman" panose="02020603050405020304" pitchFamily="18" charset="0"/>
              </a:rPr>
              <a:t>5.Pencatatan </a:t>
            </a:r>
            <a:r>
              <a:rPr lang="en-US" sz="2400" dirty="0" err="1" smtClean="0">
                <a:effectLst/>
                <a:ea typeface="Times New Roman" panose="02020603050405020304" pitchFamily="18" charset="0"/>
                <a:cs typeface="Times New Roman" panose="02020603050405020304" pitchFamily="18" charset="0"/>
              </a:rPr>
              <a:t>hutang</a:t>
            </a:r>
            <a:r>
              <a:rPr lang="en-US" sz="2400" dirty="0" smtClean="0">
                <a:effectLst/>
                <a:ea typeface="Times New Roman" panose="02020603050405020304" pitchFamily="18" charset="0"/>
                <a:cs typeface="Times New Roman" panose="02020603050405020304" pitchFamily="18" charset="0"/>
              </a:rPr>
              <a:t> </a:t>
            </a:r>
            <a:r>
              <a:rPr lang="en-US" sz="2400" dirty="0" err="1" smtClean="0">
                <a:effectLst/>
                <a:ea typeface="Times New Roman" panose="02020603050405020304" pitchFamily="18" charset="0"/>
                <a:cs typeface="Times New Roman" panose="02020603050405020304" pitchFamily="18" charset="0"/>
              </a:rPr>
              <a:t>jika</a:t>
            </a:r>
            <a:r>
              <a:rPr lang="en-US" sz="2400" dirty="0" smtClean="0">
                <a:effectLst/>
                <a:ea typeface="Times New Roman" panose="02020603050405020304" pitchFamily="18" charset="0"/>
                <a:cs typeface="Times New Roman" panose="02020603050405020304" pitchFamily="18" charset="0"/>
              </a:rPr>
              <a:t> </a:t>
            </a:r>
            <a:r>
              <a:rPr lang="en-US" sz="2400" dirty="0" err="1" smtClean="0">
                <a:effectLst/>
                <a:ea typeface="Times New Roman" panose="02020603050405020304" pitchFamily="18" charset="0"/>
                <a:cs typeface="Times New Roman" panose="02020603050405020304" pitchFamily="18" charset="0"/>
              </a:rPr>
              <a:t>pembelian</a:t>
            </a:r>
            <a:r>
              <a:rPr lang="en-US" sz="2400" dirty="0" smtClean="0">
                <a:effectLst/>
                <a:ea typeface="Times New Roman" panose="02020603050405020304" pitchFamily="18" charset="0"/>
                <a:cs typeface="Times New Roman" panose="02020603050405020304" pitchFamily="18" charset="0"/>
              </a:rPr>
              <a:t> </a:t>
            </a:r>
            <a:r>
              <a:rPr lang="en-US" sz="2400" dirty="0" err="1" smtClean="0">
                <a:effectLst/>
                <a:ea typeface="Times New Roman" panose="02020603050405020304" pitchFamily="18" charset="0"/>
                <a:cs typeface="Times New Roman" panose="02020603050405020304" pitchFamily="18" charset="0"/>
              </a:rPr>
              <a:t>kredit</a:t>
            </a:r>
            <a:endParaRPr lang="en-US" sz="2400" dirty="0" smtClean="0">
              <a:effectLst/>
              <a:ea typeface="Calibri" panose="020F0502020204030204" pitchFamily="34" charset="0"/>
              <a:cs typeface="Times New Roman" panose="02020603050405020304" pitchFamily="18" charset="0"/>
            </a:endParaRPr>
          </a:p>
          <a:p>
            <a:pPr>
              <a:lnSpc>
                <a:spcPct val="115000"/>
              </a:lnSpc>
              <a:spcAft>
                <a:spcPts val="0"/>
              </a:spcAft>
            </a:pPr>
            <a:r>
              <a:rPr lang="en-US" sz="2400" dirty="0" smtClean="0">
                <a:effectLst/>
                <a:ea typeface="Times New Roman" panose="02020603050405020304" pitchFamily="18" charset="0"/>
                <a:cs typeface="Times New Roman" panose="02020603050405020304" pitchFamily="18" charset="0"/>
              </a:rPr>
              <a:t>6.Pembayaran </a:t>
            </a:r>
            <a:r>
              <a:rPr lang="en-US" sz="2400" dirty="0" err="1" smtClean="0">
                <a:effectLst/>
                <a:ea typeface="Times New Roman" panose="02020603050405020304" pitchFamily="18" charset="0"/>
                <a:cs typeface="Times New Roman" panose="02020603050405020304" pitchFamily="18" charset="0"/>
              </a:rPr>
              <a:t>hutang</a:t>
            </a:r>
            <a:r>
              <a:rPr lang="en-US" sz="2400" dirty="0" smtClean="0">
                <a:effectLst/>
                <a:ea typeface="Times New Roman" panose="02020603050405020304" pitchFamily="18" charset="0"/>
                <a:cs typeface="Times New Roman" panose="02020603050405020304" pitchFamily="18" charset="0"/>
              </a:rPr>
              <a:t> </a:t>
            </a:r>
            <a:r>
              <a:rPr lang="en-US" sz="2400" dirty="0" err="1" smtClean="0">
                <a:effectLst/>
                <a:ea typeface="Times New Roman" panose="02020603050405020304" pitchFamily="18" charset="0"/>
                <a:cs typeface="Times New Roman" panose="02020603050405020304" pitchFamily="18" charset="0"/>
              </a:rPr>
              <a:t>jika</a:t>
            </a:r>
            <a:r>
              <a:rPr lang="en-US" sz="2400" dirty="0" smtClean="0">
                <a:effectLst/>
                <a:ea typeface="Times New Roman" panose="02020603050405020304" pitchFamily="18" charset="0"/>
                <a:cs typeface="Times New Roman" panose="02020603050405020304" pitchFamily="18" charset="0"/>
              </a:rPr>
              <a:t> </a:t>
            </a:r>
            <a:r>
              <a:rPr lang="en-US" sz="2400" dirty="0" err="1" smtClean="0">
                <a:effectLst/>
                <a:ea typeface="Times New Roman" panose="02020603050405020304" pitchFamily="18" charset="0"/>
                <a:cs typeface="Times New Roman" panose="02020603050405020304" pitchFamily="18" charset="0"/>
              </a:rPr>
              <a:t>pembelian</a:t>
            </a:r>
            <a:r>
              <a:rPr lang="en-US" sz="2400" dirty="0" smtClean="0">
                <a:effectLst/>
                <a:ea typeface="Times New Roman" panose="02020603050405020304" pitchFamily="18" charset="0"/>
                <a:cs typeface="Times New Roman" panose="02020603050405020304" pitchFamily="18" charset="0"/>
              </a:rPr>
              <a:t> </a:t>
            </a:r>
            <a:r>
              <a:rPr lang="en-US" sz="2400" dirty="0" err="1" smtClean="0">
                <a:effectLst/>
                <a:ea typeface="Times New Roman" panose="02020603050405020304" pitchFamily="18" charset="0"/>
                <a:cs typeface="Times New Roman" panose="02020603050405020304" pitchFamily="18" charset="0"/>
              </a:rPr>
              <a:t>kredit</a:t>
            </a:r>
            <a:endParaRPr lang="en-US"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60784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14400" y="622128"/>
            <a:ext cx="8667750" cy="5613845"/>
          </a:xfrm>
          <a:prstGeom prst="rect">
            <a:avLst/>
          </a:prstGeom>
        </p:spPr>
        <p:txBody>
          <a:bodyPr wrap="square">
            <a:spAutoFit/>
          </a:bodyPr>
          <a:lstStyle/>
          <a:p>
            <a:pPr>
              <a:lnSpc>
                <a:spcPct val="115000"/>
              </a:lnSpc>
              <a:spcAft>
                <a:spcPts val="0"/>
              </a:spcAft>
            </a:pPr>
            <a:r>
              <a:rPr lang="en-US" sz="2400" b="1" u="sng" dirty="0" err="1" smtClean="0">
                <a:effectLst/>
                <a:latin typeface="+mj-lt"/>
                <a:ea typeface="Times New Roman" panose="02020603050405020304" pitchFamily="18" charset="0"/>
                <a:cs typeface="Times New Roman" panose="02020603050405020304" pitchFamily="18" charset="0"/>
              </a:rPr>
              <a:t>Informasi</a:t>
            </a:r>
            <a:endParaRPr lang="en-US" sz="2400" dirty="0" smtClean="0">
              <a:effectLst/>
              <a:latin typeface="+mj-lt"/>
              <a:ea typeface="Calibri" panose="020F0502020204030204" pitchFamily="34" charset="0"/>
              <a:cs typeface="Times New Roman" panose="02020603050405020304" pitchFamily="18" charset="0"/>
            </a:endParaRPr>
          </a:p>
          <a:p>
            <a:pPr indent="457200" algn="just">
              <a:lnSpc>
                <a:spcPct val="115000"/>
              </a:lnSpc>
              <a:spcAft>
                <a:spcPts val="0"/>
              </a:spcAft>
            </a:pPr>
            <a:r>
              <a:rPr lang="en-US" sz="2400" dirty="0" err="1" smtClean="0">
                <a:effectLst/>
                <a:latin typeface="+mj-lt"/>
                <a:ea typeface="Times New Roman" panose="02020603050405020304" pitchFamily="18" charset="0"/>
                <a:cs typeface="Times New Roman" panose="02020603050405020304" pitchFamily="18" charset="0"/>
              </a:rPr>
              <a:t>informasi</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adalah</a:t>
            </a:r>
            <a:r>
              <a:rPr lang="en-US" sz="2400" dirty="0" smtClean="0">
                <a:effectLst/>
                <a:latin typeface="+mj-lt"/>
                <a:ea typeface="Times New Roman" panose="02020603050405020304" pitchFamily="18" charset="0"/>
                <a:cs typeface="Times New Roman" panose="02020603050405020304" pitchFamily="18" charset="0"/>
              </a:rPr>
              <a:t> data yang </a:t>
            </a:r>
            <a:r>
              <a:rPr lang="en-US" sz="2400" dirty="0" err="1" smtClean="0">
                <a:effectLst/>
                <a:latin typeface="+mj-lt"/>
                <a:ea typeface="Times New Roman" panose="02020603050405020304" pitchFamily="18" charset="0"/>
                <a:cs typeface="Times New Roman" panose="02020603050405020304" pitchFamily="18" charset="0"/>
              </a:rPr>
              <a:t>sudah</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diolah</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menjadi</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suatu</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bentuk</a:t>
            </a:r>
            <a:r>
              <a:rPr lang="en-US" sz="2400" dirty="0" smtClean="0">
                <a:effectLst/>
                <a:latin typeface="+mj-lt"/>
                <a:ea typeface="Times New Roman" panose="02020603050405020304" pitchFamily="18" charset="0"/>
                <a:cs typeface="Times New Roman" panose="02020603050405020304" pitchFamily="18" charset="0"/>
              </a:rPr>
              <a:t> lain yang </a:t>
            </a:r>
            <a:r>
              <a:rPr lang="en-US" sz="2400" dirty="0" err="1" smtClean="0">
                <a:effectLst/>
                <a:latin typeface="+mj-lt"/>
                <a:ea typeface="Times New Roman" panose="02020603050405020304" pitchFamily="18" charset="0"/>
                <a:cs typeface="Times New Roman" panose="02020603050405020304" pitchFamily="18" charset="0"/>
              </a:rPr>
              <a:t>lebih</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berguna</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yaitu</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pengetahuan</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atau</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keterangan</a:t>
            </a:r>
            <a:r>
              <a:rPr lang="en-US" sz="2400" dirty="0" smtClean="0">
                <a:effectLst/>
                <a:latin typeface="+mj-lt"/>
                <a:ea typeface="Times New Roman" panose="02020603050405020304" pitchFamily="18" charset="0"/>
                <a:cs typeface="Times New Roman" panose="02020603050405020304" pitchFamily="18" charset="0"/>
              </a:rPr>
              <a:t> yang </a:t>
            </a:r>
            <a:r>
              <a:rPr lang="en-US" sz="2400" dirty="0" err="1" smtClean="0">
                <a:effectLst/>
                <a:latin typeface="+mj-lt"/>
                <a:ea typeface="Times New Roman" panose="02020603050405020304" pitchFamily="18" charset="0"/>
                <a:cs typeface="Times New Roman" panose="02020603050405020304" pitchFamily="18" charset="0"/>
              </a:rPr>
              <a:t>ditujukan</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bagi</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penerima</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dalam</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pengambilan</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keputusan</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baik</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masa</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sekarang</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atau</a:t>
            </a:r>
            <a:r>
              <a:rPr lang="en-US" sz="2400" dirty="0" smtClean="0">
                <a:effectLst/>
                <a:latin typeface="+mj-lt"/>
                <a:ea typeface="Times New Roman" panose="02020603050405020304" pitchFamily="18" charset="0"/>
                <a:cs typeface="Times New Roman" panose="02020603050405020304" pitchFamily="18" charset="0"/>
              </a:rPr>
              <a:t> yang </a:t>
            </a:r>
            <a:r>
              <a:rPr lang="en-US" sz="2400" dirty="0" err="1" smtClean="0">
                <a:effectLst/>
                <a:latin typeface="+mj-lt"/>
                <a:ea typeface="Times New Roman" panose="02020603050405020304" pitchFamily="18" charset="0"/>
                <a:cs typeface="Times New Roman" panose="02020603050405020304" pitchFamily="18" charset="0"/>
              </a:rPr>
              <a:t>akan</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datang</a:t>
            </a:r>
            <a:r>
              <a:rPr lang="en-US" sz="2400" dirty="0" smtClean="0">
                <a:effectLst/>
                <a:latin typeface="+mj-lt"/>
                <a:ea typeface="Times New Roman" panose="02020603050405020304" pitchFamily="18" charset="0"/>
                <a:cs typeface="Times New Roman" panose="02020603050405020304" pitchFamily="18" charset="0"/>
              </a:rPr>
              <a:t>.</a:t>
            </a:r>
            <a:endParaRPr lang="en-US" sz="2400" dirty="0" smtClean="0">
              <a:effectLst/>
              <a:latin typeface="+mj-lt"/>
              <a:ea typeface="Calibri" panose="020F0502020204030204" pitchFamily="34" charset="0"/>
              <a:cs typeface="Times New Roman" panose="02020603050405020304" pitchFamily="18" charset="0"/>
            </a:endParaRPr>
          </a:p>
          <a:p>
            <a:pPr indent="457200" algn="just">
              <a:lnSpc>
                <a:spcPct val="115000"/>
              </a:lnSpc>
              <a:spcAft>
                <a:spcPts val="0"/>
              </a:spcAft>
            </a:pPr>
            <a:r>
              <a:rPr lang="en-US" sz="2400" dirty="0" err="1" smtClean="0">
                <a:effectLst/>
                <a:latin typeface="+mj-lt"/>
                <a:ea typeface="Times New Roman" panose="02020603050405020304" pitchFamily="18" charset="0"/>
                <a:cs typeface="Times New Roman" panose="02020603050405020304" pitchFamily="18" charset="0"/>
              </a:rPr>
              <a:t>Untuk</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memperoleh</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informasi</a:t>
            </a:r>
            <a:r>
              <a:rPr lang="en-US" sz="2400" dirty="0" smtClean="0">
                <a:effectLst/>
                <a:latin typeface="+mj-lt"/>
                <a:ea typeface="Times New Roman" panose="02020603050405020304" pitchFamily="18" charset="0"/>
                <a:cs typeface="Times New Roman" panose="02020603050405020304" pitchFamily="18" charset="0"/>
              </a:rPr>
              <a:t> yang </a:t>
            </a:r>
            <a:r>
              <a:rPr lang="en-US" sz="2400" dirty="0" err="1" smtClean="0">
                <a:effectLst/>
                <a:latin typeface="+mj-lt"/>
                <a:ea typeface="Times New Roman" panose="02020603050405020304" pitchFamily="18" charset="0"/>
                <a:cs typeface="Times New Roman" panose="02020603050405020304" pitchFamily="18" charset="0"/>
              </a:rPr>
              <a:t>berguna</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tindakan</a:t>
            </a:r>
            <a:r>
              <a:rPr lang="en-US" sz="2400" dirty="0" smtClean="0">
                <a:effectLst/>
                <a:latin typeface="+mj-lt"/>
                <a:ea typeface="Times New Roman" panose="02020603050405020304" pitchFamily="18" charset="0"/>
                <a:cs typeface="Times New Roman" panose="02020603050405020304" pitchFamily="18" charset="0"/>
              </a:rPr>
              <a:t> yang </a:t>
            </a:r>
            <a:r>
              <a:rPr lang="en-US" sz="2400" dirty="0" err="1" smtClean="0">
                <a:effectLst/>
                <a:latin typeface="+mj-lt"/>
                <a:ea typeface="Times New Roman" panose="02020603050405020304" pitchFamily="18" charset="0"/>
                <a:cs typeface="Times New Roman" panose="02020603050405020304" pitchFamily="18" charset="0"/>
              </a:rPr>
              <a:t>pertama</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adalah</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mengumpulkan</a:t>
            </a:r>
            <a:r>
              <a:rPr lang="en-US" sz="2400" dirty="0" smtClean="0">
                <a:effectLst/>
                <a:latin typeface="+mj-lt"/>
                <a:ea typeface="Times New Roman" panose="02020603050405020304" pitchFamily="18" charset="0"/>
                <a:cs typeface="Times New Roman" panose="02020603050405020304" pitchFamily="18" charset="0"/>
              </a:rPr>
              <a:t> data, </a:t>
            </a:r>
            <a:r>
              <a:rPr lang="en-US" sz="2400" dirty="0" err="1" smtClean="0">
                <a:effectLst/>
                <a:latin typeface="+mj-lt"/>
                <a:ea typeface="Times New Roman" panose="02020603050405020304" pitchFamily="18" charset="0"/>
                <a:cs typeface="Times New Roman" panose="02020603050405020304" pitchFamily="18" charset="0"/>
              </a:rPr>
              <a:t>kemudian</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mengolahnya</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sehingga</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menjadi</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informasi</a:t>
            </a:r>
            <a:r>
              <a:rPr lang="en-US" sz="2400" dirty="0" smtClean="0">
                <a:effectLst/>
                <a:latin typeface="+mj-lt"/>
                <a:ea typeface="Times New Roman" panose="02020603050405020304" pitchFamily="18" charset="0"/>
                <a:cs typeface="Times New Roman" panose="02020603050405020304" pitchFamily="18" charset="0"/>
              </a:rPr>
              <a:t>. Dari data-data </a:t>
            </a:r>
            <a:r>
              <a:rPr lang="en-US" sz="2400" dirty="0" err="1" smtClean="0">
                <a:effectLst/>
                <a:latin typeface="+mj-lt"/>
                <a:ea typeface="Times New Roman" panose="02020603050405020304" pitchFamily="18" charset="0"/>
                <a:cs typeface="Times New Roman" panose="02020603050405020304" pitchFamily="18" charset="0"/>
              </a:rPr>
              <a:t>tersebut</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informasi</a:t>
            </a:r>
            <a:r>
              <a:rPr lang="en-US" sz="2400" dirty="0" smtClean="0">
                <a:effectLst/>
                <a:latin typeface="+mj-lt"/>
                <a:ea typeface="Times New Roman" panose="02020603050405020304" pitchFamily="18" charset="0"/>
                <a:cs typeface="Times New Roman" panose="02020603050405020304" pitchFamily="18" charset="0"/>
              </a:rPr>
              <a:t> yang </a:t>
            </a:r>
            <a:r>
              <a:rPr lang="en-US" sz="2400" dirty="0" err="1" smtClean="0">
                <a:effectLst/>
                <a:latin typeface="+mj-lt"/>
                <a:ea typeface="Times New Roman" panose="02020603050405020304" pitchFamily="18" charset="0"/>
                <a:cs typeface="Times New Roman" panose="02020603050405020304" pitchFamily="18" charset="0"/>
              </a:rPr>
              <a:t>didapatkan</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lebih</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terarah</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dan</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penting</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karena</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telah</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dilalui</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berbagai</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tahap</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dalam</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pengolahannya</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diantaranya</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yaitu</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pengumpulan</a:t>
            </a:r>
            <a:r>
              <a:rPr lang="en-US" sz="2400" dirty="0" smtClean="0">
                <a:effectLst/>
                <a:latin typeface="+mj-lt"/>
                <a:ea typeface="Times New Roman" panose="02020603050405020304" pitchFamily="18" charset="0"/>
                <a:cs typeface="Times New Roman" panose="02020603050405020304" pitchFamily="18" charset="0"/>
              </a:rPr>
              <a:t> data, data </a:t>
            </a:r>
            <a:r>
              <a:rPr lang="en-US" sz="2400" dirty="0" err="1" smtClean="0">
                <a:effectLst/>
                <a:latin typeface="+mj-lt"/>
                <a:ea typeface="Times New Roman" panose="02020603050405020304" pitchFamily="18" charset="0"/>
                <a:cs typeface="Times New Roman" panose="02020603050405020304" pitchFamily="18" charset="0"/>
              </a:rPr>
              <a:t>apa</a:t>
            </a:r>
            <a:r>
              <a:rPr lang="en-US" sz="2400" dirty="0" smtClean="0">
                <a:effectLst/>
                <a:latin typeface="+mj-lt"/>
                <a:ea typeface="Times New Roman" panose="02020603050405020304" pitchFamily="18" charset="0"/>
                <a:cs typeface="Times New Roman" panose="02020603050405020304" pitchFamily="18" charset="0"/>
              </a:rPr>
              <a:t> yang </a:t>
            </a:r>
            <a:r>
              <a:rPr lang="en-US" sz="2400" dirty="0" err="1" smtClean="0">
                <a:effectLst/>
                <a:latin typeface="+mj-lt"/>
                <a:ea typeface="Times New Roman" panose="02020603050405020304" pitchFamily="18" charset="0"/>
                <a:cs typeface="Times New Roman" panose="02020603050405020304" pitchFamily="18" charset="0"/>
              </a:rPr>
              <a:t>terkumpul</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dan</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menemukan</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informasi</a:t>
            </a:r>
            <a:r>
              <a:rPr lang="en-US" sz="2400" dirty="0" smtClean="0">
                <a:effectLst/>
                <a:latin typeface="+mj-lt"/>
                <a:ea typeface="Times New Roman" panose="02020603050405020304" pitchFamily="18" charset="0"/>
                <a:cs typeface="Times New Roman" panose="02020603050405020304" pitchFamily="18" charset="0"/>
              </a:rPr>
              <a:t> yang </a:t>
            </a:r>
            <a:r>
              <a:rPr lang="en-US" sz="2400" dirty="0" err="1" smtClean="0">
                <a:effectLst/>
                <a:latin typeface="+mj-lt"/>
                <a:ea typeface="Times New Roman" panose="02020603050405020304" pitchFamily="18" charset="0"/>
                <a:cs typeface="Times New Roman" panose="02020603050405020304" pitchFamily="18" charset="0"/>
              </a:rPr>
              <a:t>diperlukan</a:t>
            </a:r>
            <a:r>
              <a:rPr lang="en-US" sz="2400" dirty="0" smtClean="0">
                <a:effectLst/>
                <a:latin typeface="+mj-lt"/>
                <a:ea typeface="Times New Roman" panose="02020603050405020304" pitchFamily="18" charset="0"/>
                <a:cs typeface="Times New Roman" panose="02020603050405020304" pitchFamily="18" charset="0"/>
              </a:rPr>
              <a:t>.</a:t>
            </a:r>
            <a:endParaRPr lang="en-US" sz="2400" dirty="0" smtClean="0">
              <a:effectLst/>
              <a:latin typeface="+mj-lt"/>
              <a:ea typeface="Calibri" panose="020F0502020204030204" pitchFamily="34" charset="0"/>
              <a:cs typeface="Times New Roman" panose="02020603050405020304" pitchFamily="18" charset="0"/>
            </a:endParaRPr>
          </a:p>
          <a:p>
            <a:pPr indent="457200" algn="just">
              <a:lnSpc>
                <a:spcPct val="115000"/>
              </a:lnSpc>
              <a:spcAft>
                <a:spcPts val="0"/>
              </a:spcAft>
            </a:pPr>
            <a:r>
              <a:rPr lang="en-US" sz="2400" dirty="0" smtClean="0">
                <a:effectLst/>
                <a:latin typeface="+mj-lt"/>
                <a:ea typeface="Times New Roman" panose="02020603050405020304" pitchFamily="18" charset="0"/>
                <a:cs typeface="Times New Roman" panose="02020603050405020304" pitchFamily="18" charset="0"/>
              </a:rPr>
              <a:t> </a:t>
            </a:r>
            <a:endParaRPr lang="en-US" sz="24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87246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6250" y="226012"/>
            <a:ext cx="10248900" cy="1994392"/>
          </a:xfrm>
          <a:prstGeom prst="rect">
            <a:avLst/>
          </a:prstGeom>
        </p:spPr>
        <p:txBody>
          <a:bodyPr wrap="square">
            <a:spAutoFit/>
          </a:bodyPr>
          <a:lstStyle/>
          <a:p>
            <a:pPr algn="just">
              <a:lnSpc>
                <a:spcPct val="115000"/>
              </a:lnSpc>
              <a:spcAft>
                <a:spcPts val="0"/>
              </a:spcAft>
            </a:pPr>
            <a:r>
              <a:rPr lang="en-US" sz="2400" b="1" i="1" u="sng" dirty="0" smtClean="0">
                <a:effectLst/>
                <a:latin typeface="+mj-lt"/>
                <a:ea typeface="Times New Roman" panose="02020603050405020304" pitchFamily="18" charset="0"/>
                <a:cs typeface="Times New Roman" panose="02020603050405020304" pitchFamily="18" charset="0"/>
              </a:rPr>
              <a:t>Data</a:t>
            </a:r>
            <a:r>
              <a:rPr lang="en-US" sz="2400" u="sng" dirty="0" smtClean="0">
                <a:effectLst/>
                <a:latin typeface="+mj-lt"/>
                <a:ea typeface="Times New Roman" panose="02020603050405020304" pitchFamily="18" charset="0"/>
                <a:cs typeface="Times New Roman" panose="02020603050405020304" pitchFamily="18" charset="0"/>
              </a:rPr>
              <a:t> </a:t>
            </a:r>
            <a:endParaRPr lang="en-US" sz="2400" dirty="0" smtClean="0">
              <a:effectLst/>
              <a:latin typeface="+mj-lt"/>
              <a:ea typeface="Calibri" panose="020F0502020204030204" pitchFamily="34" charset="0"/>
              <a:cs typeface="Times New Roman" panose="02020603050405020304" pitchFamily="18" charset="0"/>
            </a:endParaRPr>
          </a:p>
          <a:p>
            <a:pPr algn="just"/>
            <a:r>
              <a:rPr lang="en-US" sz="2400" dirty="0" err="1" smtClean="0">
                <a:effectLst/>
                <a:latin typeface="+mj-lt"/>
                <a:ea typeface="Times New Roman" panose="02020603050405020304" pitchFamily="18" charset="0"/>
              </a:rPr>
              <a:t>merupakan</a:t>
            </a:r>
            <a:r>
              <a:rPr lang="en-US" sz="2400" dirty="0" smtClean="0">
                <a:effectLst/>
                <a:latin typeface="+mj-lt"/>
                <a:ea typeface="Times New Roman" panose="02020603050405020304" pitchFamily="18" charset="0"/>
              </a:rPr>
              <a:t> raw material </a:t>
            </a:r>
            <a:r>
              <a:rPr lang="en-US" sz="2400" dirty="0" err="1" smtClean="0">
                <a:effectLst/>
                <a:latin typeface="+mj-lt"/>
                <a:ea typeface="Times New Roman" panose="02020603050405020304" pitchFamily="18" charset="0"/>
              </a:rPr>
              <a:t>untuk</a:t>
            </a:r>
            <a:r>
              <a:rPr lang="en-US" sz="2400" dirty="0" smtClean="0">
                <a:effectLst/>
                <a:latin typeface="+mj-lt"/>
                <a:ea typeface="Times New Roman" panose="02020603050405020304" pitchFamily="18" charset="0"/>
              </a:rPr>
              <a:t> </a:t>
            </a:r>
            <a:r>
              <a:rPr lang="en-US" sz="2400" dirty="0" err="1" smtClean="0">
                <a:effectLst/>
                <a:latin typeface="+mj-lt"/>
                <a:ea typeface="Times New Roman" panose="02020603050405020304" pitchFamily="18" charset="0"/>
              </a:rPr>
              <a:t>suatu</a:t>
            </a:r>
            <a:r>
              <a:rPr lang="en-US" sz="2400" dirty="0" smtClean="0">
                <a:effectLst/>
                <a:latin typeface="+mj-lt"/>
                <a:ea typeface="Times New Roman" panose="02020603050405020304" pitchFamily="18" charset="0"/>
              </a:rPr>
              <a:t> </a:t>
            </a:r>
            <a:r>
              <a:rPr lang="en-US" sz="2400" dirty="0" err="1" smtClean="0">
                <a:effectLst/>
                <a:latin typeface="+mj-lt"/>
                <a:ea typeface="Times New Roman" panose="02020603050405020304" pitchFamily="18" charset="0"/>
              </a:rPr>
              <a:t>informasi</a:t>
            </a:r>
            <a:r>
              <a:rPr lang="en-US" sz="2400" dirty="0" smtClean="0">
                <a:effectLst/>
                <a:latin typeface="+mj-lt"/>
                <a:ea typeface="Times New Roman" panose="02020603050405020304" pitchFamily="18" charset="0"/>
              </a:rPr>
              <a:t>. </a:t>
            </a:r>
            <a:r>
              <a:rPr lang="en-US" sz="2400" dirty="0" err="1" smtClean="0">
                <a:effectLst/>
                <a:latin typeface="+mj-lt"/>
                <a:ea typeface="Times New Roman" panose="02020603050405020304" pitchFamily="18" charset="0"/>
              </a:rPr>
              <a:t>Perbedaan</a:t>
            </a:r>
            <a:r>
              <a:rPr lang="en-US" sz="2400" dirty="0" smtClean="0">
                <a:effectLst/>
                <a:latin typeface="+mj-lt"/>
                <a:ea typeface="Times New Roman" panose="02020603050405020304" pitchFamily="18" charset="0"/>
              </a:rPr>
              <a:t> </a:t>
            </a:r>
            <a:r>
              <a:rPr lang="en-US" sz="2400" dirty="0" err="1" smtClean="0">
                <a:effectLst/>
                <a:latin typeface="+mj-lt"/>
                <a:ea typeface="Times New Roman" panose="02020603050405020304" pitchFamily="18" charset="0"/>
              </a:rPr>
              <a:t>informasi</a:t>
            </a:r>
            <a:r>
              <a:rPr lang="en-US" sz="2400" dirty="0" smtClean="0">
                <a:effectLst/>
                <a:latin typeface="+mj-lt"/>
                <a:ea typeface="Times New Roman" panose="02020603050405020304" pitchFamily="18" charset="0"/>
              </a:rPr>
              <a:t> </a:t>
            </a:r>
            <a:r>
              <a:rPr lang="en-US" sz="2400" dirty="0" err="1" smtClean="0">
                <a:effectLst/>
                <a:latin typeface="+mj-lt"/>
                <a:ea typeface="Times New Roman" panose="02020603050405020304" pitchFamily="18" charset="0"/>
              </a:rPr>
              <a:t>dan</a:t>
            </a:r>
            <a:r>
              <a:rPr lang="en-US" sz="2400" dirty="0" smtClean="0">
                <a:effectLst/>
                <a:latin typeface="+mj-lt"/>
                <a:ea typeface="Times New Roman" panose="02020603050405020304" pitchFamily="18" charset="0"/>
              </a:rPr>
              <a:t> data </a:t>
            </a:r>
            <a:r>
              <a:rPr lang="en-US" sz="2400" dirty="0" err="1" smtClean="0">
                <a:effectLst/>
                <a:latin typeface="+mj-lt"/>
                <a:ea typeface="Times New Roman" panose="02020603050405020304" pitchFamily="18" charset="0"/>
              </a:rPr>
              <a:t>sangat</a:t>
            </a:r>
            <a:r>
              <a:rPr lang="en-US" sz="2400" dirty="0" smtClean="0">
                <a:effectLst/>
                <a:latin typeface="+mj-lt"/>
                <a:ea typeface="Times New Roman" panose="02020603050405020304" pitchFamily="18" charset="0"/>
              </a:rPr>
              <a:t> </a:t>
            </a:r>
            <a:r>
              <a:rPr lang="en-US" sz="2400" dirty="0" err="1" smtClean="0">
                <a:effectLst/>
                <a:latin typeface="+mj-lt"/>
                <a:ea typeface="Times New Roman" panose="02020603050405020304" pitchFamily="18" charset="0"/>
              </a:rPr>
              <a:t>relatif</a:t>
            </a:r>
            <a:r>
              <a:rPr lang="en-US" sz="2400" dirty="0" smtClean="0">
                <a:effectLst/>
                <a:latin typeface="+mj-lt"/>
                <a:ea typeface="Times New Roman" panose="02020603050405020304" pitchFamily="18" charset="0"/>
              </a:rPr>
              <a:t> </a:t>
            </a:r>
            <a:r>
              <a:rPr lang="en-US" sz="2400" dirty="0" err="1" smtClean="0">
                <a:effectLst/>
                <a:latin typeface="+mj-lt"/>
                <a:ea typeface="Times New Roman" panose="02020603050405020304" pitchFamily="18" charset="0"/>
              </a:rPr>
              <a:t>tergantung</a:t>
            </a:r>
            <a:r>
              <a:rPr lang="en-US" sz="2400" dirty="0" smtClean="0">
                <a:effectLst/>
                <a:latin typeface="+mj-lt"/>
                <a:ea typeface="Times New Roman" panose="02020603050405020304" pitchFamily="18" charset="0"/>
              </a:rPr>
              <a:t> </a:t>
            </a:r>
            <a:r>
              <a:rPr lang="en-US" sz="2400" dirty="0" err="1" smtClean="0">
                <a:effectLst/>
                <a:latin typeface="+mj-lt"/>
                <a:ea typeface="Times New Roman" panose="02020603050405020304" pitchFamily="18" charset="0"/>
              </a:rPr>
              <a:t>pada</a:t>
            </a:r>
            <a:r>
              <a:rPr lang="en-US" sz="2400" dirty="0" smtClean="0">
                <a:effectLst/>
                <a:latin typeface="+mj-lt"/>
                <a:ea typeface="Times New Roman" panose="02020603050405020304" pitchFamily="18" charset="0"/>
              </a:rPr>
              <a:t> </a:t>
            </a:r>
            <a:r>
              <a:rPr lang="en-US" sz="2400" dirty="0" err="1" smtClean="0">
                <a:effectLst/>
                <a:latin typeface="+mj-lt"/>
                <a:ea typeface="Times New Roman" panose="02020603050405020304" pitchFamily="18" charset="0"/>
              </a:rPr>
              <a:t>nilai</a:t>
            </a:r>
            <a:r>
              <a:rPr lang="en-US" sz="2400" dirty="0" smtClean="0">
                <a:effectLst/>
                <a:latin typeface="+mj-lt"/>
                <a:ea typeface="Times New Roman" panose="02020603050405020304" pitchFamily="18" charset="0"/>
              </a:rPr>
              <a:t> </a:t>
            </a:r>
            <a:r>
              <a:rPr lang="en-US" sz="2400" dirty="0" err="1" smtClean="0">
                <a:effectLst/>
                <a:latin typeface="+mj-lt"/>
                <a:ea typeface="Times New Roman" panose="02020603050405020304" pitchFamily="18" charset="0"/>
              </a:rPr>
              <a:t>gunanya</a:t>
            </a:r>
            <a:r>
              <a:rPr lang="en-US" sz="2400" dirty="0" smtClean="0">
                <a:effectLst/>
                <a:latin typeface="+mj-lt"/>
                <a:ea typeface="Times New Roman" panose="02020603050405020304" pitchFamily="18" charset="0"/>
              </a:rPr>
              <a:t>  </a:t>
            </a:r>
            <a:r>
              <a:rPr lang="en-US" sz="2400" dirty="0" err="1" smtClean="0">
                <a:effectLst/>
                <a:latin typeface="+mj-lt"/>
                <a:ea typeface="Times New Roman" panose="02020603050405020304" pitchFamily="18" charset="0"/>
              </a:rPr>
              <a:t>bagi</a:t>
            </a:r>
            <a:r>
              <a:rPr lang="en-US" sz="2400" dirty="0" smtClean="0">
                <a:effectLst/>
                <a:latin typeface="+mj-lt"/>
                <a:ea typeface="Times New Roman" panose="02020603050405020304" pitchFamily="18" charset="0"/>
              </a:rPr>
              <a:t> </a:t>
            </a:r>
            <a:r>
              <a:rPr lang="en-US" sz="2400" dirty="0" err="1" smtClean="0">
                <a:effectLst/>
                <a:latin typeface="+mj-lt"/>
                <a:ea typeface="Times New Roman" panose="02020603050405020304" pitchFamily="18" charset="0"/>
              </a:rPr>
              <a:t>manajemen</a:t>
            </a:r>
            <a:r>
              <a:rPr lang="en-US" sz="2400" dirty="0" smtClean="0">
                <a:effectLst/>
                <a:latin typeface="+mj-lt"/>
                <a:ea typeface="Times New Roman" panose="02020603050405020304" pitchFamily="18" charset="0"/>
              </a:rPr>
              <a:t> yang </a:t>
            </a:r>
            <a:r>
              <a:rPr lang="en-US" sz="2400" dirty="0" err="1" smtClean="0">
                <a:effectLst/>
                <a:latin typeface="+mj-lt"/>
                <a:ea typeface="Times New Roman" panose="02020603050405020304" pitchFamily="18" charset="0"/>
              </a:rPr>
              <a:t>memerlukan</a:t>
            </a:r>
            <a:r>
              <a:rPr lang="en-US" sz="2400" dirty="0" smtClean="0">
                <a:effectLst/>
                <a:latin typeface="+mj-lt"/>
                <a:ea typeface="Times New Roman" panose="02020603050405020304" pitchFamily="18" charset="0"/>
              </a:rPr>
              <a:t>. </a:t>
            </a:r>
            <a:r>
              <a:rPr lang="en-US" sz="2400" dirty="0" err="1" smtClean="0">
                <a:effectLst/>
                <a:latin typeface="+mj-lt"/>
                <a:ea typeface="Times New Roman" panose="02020603050405020304" pitchFamily="18" charset="0"/>
              </a:rPr>
              <a:t>Suatu</a:t>
            </a:r>
            <a:r>
              <a:rPr lang="en-US" sz="2400" dirty="0" smtClean="0">
                <a:effectLst/>
                <a:latin typeface="+mj-lt"/>
                <a:ea typeface="Times New Roman" panose="02020603050405020304" pitchFamily="18" charset="0"/>
              </a:rPr>
              <a:t> </a:t>
            </a:r>
            <a:r>
              <a:rPr lang="en-US" sz="2400" dirty="0" err="1" smtClean="0">
                <a:effectLst/>
                <a:latin typeface="+mj-lt"/>
                <a:ea typeface="Times New Roman" panose="02020603050405020304" pitchFamily="18" charset="0"/>
              </a:rPr>
              <a:t>informasi</a:t>
            </a:r>
            <a:r>
              <a:rPr lang="en-US" sz="2400" dirty="0" smtClean="0">
                <a:effectLst/>
                <a:latin typeface="+mj-lt"/>
                <a:ea typeface="Times New Roman" panose="02020603050405020304" pitchFamily="18" charset="0"/>
              </a:rPr>
              <a:t> </a:t>
            </a:r>
            <a:r>
              <a:rPr lang="en-US" sz="2400" dirty="0" err="1" smtClean="0">
                <a:effectLst/>
                <a:latin typeface="+mj-lt"/>
                <a:ea typeface="Times New Roman" panose="02020603050405020304" pitchFamily="18" charset="0"/>
              </a:rPr>
              <a:t>bagi</a:t>
            </a:r>
            <a:r>
              <a:rPr lang="en-US" sz="2400" dirty="0" smtClean="0">
                <a:effectLst/>
                <a:latin typeface="+mj-lt"/>
                <a:ea typeface="Times New Roman" panose="02020603050405020304" pitchFamily="18" charset="0"/>
              </a:rPr>
              <a:t> level </a:t>
            </a:r>
            <a:r>
              <a:rPr lang="en-US" sz="2400" dirty="0" err="1" smtClean="0">
                <a:effectLst/>
                <a:latin typeface="+mj-lt"/>
                <a:ea typeface="Times New Roman" panose="02020603050405020304" pitchFamily="18" charset="0"/>
              </a:rPr>
              <a:t>manajemen</a:t>
            </a:r>
            <a:r>
              <a:rPr lang="en-US" sz="2400" dirty="0" smtClean="0">
                <a:effectLst/>
                <a:latin typeface="+mj-lt"/>
                <a:ea typeface="Times New Roman" panose="02020603050405020304" pitchFamily="18" charset="0"/>
              </a:rPr>
              <a:t> </a:t>
            </a:r>
            <a:r>
              <a:rPr lang="en-US" sz="2400" dirty="0" err="1" smtClean="0">
                <a:effectLst/>
                <a:latin typeface="+mj-lt"/>
                <a:ea typeface="Times New Roman" panose="02020603050405020304" pitchFamily="18" charset="0"/>
              </a:rPr>
              <a:t>tertentu</a:t>
            </a:r>
            <a:r>
              <a:rPr lang="en-US" sz="2400" dirty="0" smtClean="0">
                <a:effectLst/>
                <a:latin typeface="+mj-lt"/>
                <a:ea typeface="Times New Roman" panose="02020603050405020304" pitchFamily="18" charset="0"/>
              </a:rPr>
              <a:t> </a:t>
            </a:r>
            <a:r>
              <a:rPr lang="en-US" sz="2400" dirty="0" err="1" smtClean="0">
                <a:effectLst/>
                <a:latin typeface="+mj-lt"/>
                <a:ea typeface="Times New Roman" panose="02020603050405020304" pitchFamily="18" charset="0"/>
              </a:rPr>
              <a:t>bisa</a:t>
            </a:r>
            <a:r>
              <a:rPr lang="en-US" sz="2400" dirty="0" smtClean="0">
                <a:effectLst/>
                <a:latin typeface="+mj-lt"/>
                <a:ea typeface="Times New Roman" panose="02020603050405020304" pitchFamily="18" charset="0"/>
              </a:rPr>
              <a:t> </a:t>
            </a:r>
            <a:r>
              <a:rPr lang="en-US" sz="2400" dirty="0" err="1" smtClean="0">
                <a:effectLst/>
                <a:latin typeface="+mj-lt"/>
                <a:ea typeface="Times New Roman" panose="02020603050405020304" pitchFamily="18" charset="0"/>
              </a:rPr>
              <a:t>menjadi</a:t>
            </a:r>
            <a:r>
              <a:rPr lang="en-US" sz="2400" dirty="0" smtClean="0">
                <a:effectLst/>
                <a:latin typeface="+mj-lt"/>
                <a:ea typeface="Times New Roman" panose="02020603050405020304" pitchFamily="18" charset="0"/>
              </a:rPr>
              <a:t> data </a:t>
            </a:r>
            <a:r>
              <a:rPr lang="en-US" sz="2400" dirty="0" err="1" smtClean="0">
                <a:effectLst/>
                <a:latin typeface="+mj-lt"/>
                <a:ea typeface="Times New Roman" panose="02020603050405020304" pitchFamily="18" charset="0"/>
              </a:rPr>
              <a:t>bagi</a:t>
            </a:r>
            <a:r>
              <a:rPr lang="en-US" sz="2400" dirty="0" smtClean="0">
                <a:effectLst/>
                <a:latin typeface="+mj-lt"/>
                <a:ea typeface="Times New Roman" panose="02020603050405020304" pitchFamily="18" charset="0"/>
              </a:rPr>
              <a:t> </a:t>
            </a:r>
            <a:r>
              <a:rPr lang="en-US" sz="2400" dirty="0" err="1" smtClean="0">
                <a:effectLst/>
                <a:latin typeface="+mj-lt"/>
                <a:ea typeface="Times New Roman" panose="02020603050405020304" pitchFamily="18" charset="0"/>
              </a:rPr>
              <a:t>manajemen</a:t>
            </a:r>
            <a:r>
              <a:rPr lang="en-US" sz="2400" dirty="0" smtClean="0">
                <a:effectLst/>
                <a:latin typeface="+mj-lt"/>
                <a:ea typeface="Times New Roman" panose="02020603050405020304" pitchFamily="18" charset="0"/>
              </a:rPr>
              <a:t> level di </a:t>
            </a:r>
            <a:r>
              <a:rPr lang="en-US" sz="2400" dirty="0" err="1" smtClean="0">
                <a:effectLst/>
                <a:latin typeface="+mj-lt"/>
                <a:ea typeface="Times New Roman" panose="02020603050405020304" pitchFamily="18" charset="0"/>
              </a:rPr>
              <a:t>atasnya</a:t>
            </a:r>
            <a:r>
              <a:rPr lang="en-US" sz="2400" dirty="0" smtClean="0">
                <a:effectLst/>
                <a:latin typeface="+mj-lt"/>
                <a:ea typeface="Times New Roman" panose="02020603050405020304" pitchFamily="18" charset="0"/>
              </a:rPr>
              <a:t>, </a:t>
            </a:r>
            <a:r>
              <a:rPr lang="en-US" sz="2400" dirty="0" err="1" smtClean="0">
                <a:effectLst/>
                <a:latin typeface="+mj-lt"/>
                <a:ea typeface="Times New Roman" panose="02020603050405020304" pitchFamily="18" charset="0"/>
              </a:rPr>
              <a:t>atau</a:t>
            </a:r>
            <a:r>
              <a:rPr lang="en-US" sz="2400" dirty="0" smtClean="0">
                <a:effectLst/>
                <a:latin typeface="+mj-lt"/>
                <a:ea typeface="Times New Roman" panose="02020603050405020304" pitchFamily="18" charset="0"/>
              </a:rPr>
              <a:t> </a:t>
            </a:r>
            <a:r>
              <a:rPr lang="en-US" sz="2400" dirty="0" err="1" smtClean="0">
                <a:effectLst/>
                <a:latin typeface="+mj-lt"/>
                <a:ea typeface="Times New Roman" panose="02020603050405020304" pitchFamily="18" charset="0"/>
              </a:rPr>
              <a:t>sebaliknya</a:t>
            </a:r>
            <a:endParaRPr lang="en-US" sz="2400" dirty="0">
              <a:latin typeface="+mj-lt"/>
            </a:endParaRPr>
          </a:p>
        </p:txBody>
      </p:sp>
      <p:sp>
        <p:nvSpPr>
          <p:cNvPr id="3" name="Rectangle 2"/>
          <p:cNvSpPr/>
          <p:nvPr/>
        </p:nvSpPr>
        <p:spPr>
          <a:xfrm>
            <a:off x="476250" y="2550572"/>
            <a:ext cx="10248900" cy="4339650"/>
          </a:xfrm>
          <a:prstGeom prst="rect">
            <a:avLst/>
          </a:prstGeom>
        </p:spPr>
        <p:txBody>
          <a:bodyPr wrap="square">
            <a:spAutoFit/>
          </a:bodyPr>
          <a:lstStyle/>
          <a:p>
            <a:pPr algn="just">
              <a:lnSpc>
                <a:spcPct val="115000"/>
              </a:lnSpc>
              <a:spcAft>
                <a:spcPts val="0"/>
              </a:spcAft>
            </a:pPr>
            <a:r>
              <a:rPr lang="en-US" sz="2400" b="1" u="sng" dirty="0" err="1" smtClean="0">
                <a:effectLst/>
                <a:latin typeface="+mj-lt"/>
                <a:ea typeface="Times New Roman" panose="02020603050405020304" pitchFamily="18" charset="0"/>
                <a:cs typeface="Times New Roman" panose="02020603050405020304" pitchFamily="18" charset="0"/>
              </a:rPr>
              <a:t>Sistem</a:t>
            </a:r>
            <a:r>
              <a:rPr lang="en-US" sz="2400" b="1" u="sng" dirty="0" smtClean="0">
                <a:effectLst/>
                <a:latin typeface="+mj-lt"/>
                <a:ea typeface="Times New Roman" panose="02020603050405020304" pitchFamily="18" charset="0"/>
                <a:cs typeface="Times New Roman" panose="02020603050405020304" pitchFamily="18" charset="0"/>
              </a:rPr>
              <a:t> </a:t>
            </a:r>
            <a:r>
              <a:rPr lang="en-US" sz="2400" b="1" u="sng" dirty="0" err="1" smtClean="0">
                <a:effectLst/>
                <a:latin typeface="+mj-lt"/>
                <a:ea typeface="Times New Roman" panose="02020603050405020304" pitchFamily="18" charset="0"/>
                <a:cs typeface="Times New Roman" panose="02020603050405020304" pitchFamily="18" charset="0"/>
              </a:rPr>
              <a:t>Informasi</a:t>
            </a:r>
            <a:endParaRPr lang="en-US" sz="2400" dirty="0" smtClean="0">
              <a:effectLst/>
              <a:latin typeface="+mj-lt"/>
              <a:ea typeface="Calibri" panose="020F0502020204030204" pitchFamily="34" charset="0"/>
              <a:cs typeface="Times New Roman" panose="02020603050405020304" pitchFamily="18" charset="0"/>
            </a:endParaRPr>
          </a:p>
          <a:p>
            <a:pPr indent="457200" algn="just">
              <a:lnSpc>
                <a:spcPct val="115000"/>
              </a:lnSpc>
              <a:spcAft>
                <a:spcPts val="0"/>
              </a:spcAft>
            </a:pPr>
            <a:r>
              <a:rPr lang="en-US" sz="2400" dirty="0" err="1" smtClean="0">
                <a:effectLst/>
                <a:latin typeface="+mj-lt"/>
                <a:ea typeface="Times New Roman" panose="02020603050405020304" pitchFamily="18" charset="0"/>
                <a:cs typeface="Times New Roman" panose="02020603050405020304" pitchFamily="18" charset="0"/>
              </a:rPr>
              <a:t>Sistem</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adalah</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suatu</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jaringan</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kerja</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dari</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prosedur-prosedur</a:t>
            </a:r>
            <a:r>
              <a:rPr lang="en-US" sz="2400" dirty="0" smtClean="0">
                <a:effectLst/>
                <a:latin typeface="+mj-lt"/>
                <a:ea typeface="Times New Roman" panose="02020603050405020304" pitchFamily="18" charset="0"/>
                <a:cs typeface="Times New Roman" panose="02020603050405020304" pitchFamily="18" charset="0"/>
              </a:rPr>
              <a:t> yang </a:t>
            </a:r>
            <a:r>
              <a:rPr lang="en-US" sz="2400" dirty="0" err="1" smtClean="0">
                <a:effectLst/>
                <a:latin typeface="+mj-lt"/>
                <a:ea typeface="Times New Roman" panose="02020603050405020304" pitchFamily="18" charset="0"/>
                <a:cs typeface="Times New Roman" panose="02020603050405020304" pitchFamily="18" charset="0"/>
              </a:rPr>
              <a:t>saling</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berhubungan</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berkumpul</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bersama-sama</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untuk</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melakukan</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suatu</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kegiatan</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atau</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untuk</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menyelesaikan</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suatu</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sasaran</a:t>
            </a:r>
            <a:r>
              <a:rPr lang="en-US" sz="2400" dirty="0" smtClean="0">
                <a:effectLst/>
                <a:latin typeface="+mj-lt"/>
                <a:ea typeface="Times New Roman" panose="02020603050405020304" pitchFamily="18" charset="0"/>
                <a:cs typeface="Times New Roman" panose="02020603050405020304" pitchFamily="18" charset="0"/>
              </a:rPr>
              <a:t> yang </a:t>
            </a:r>
            <a:r>
              <a:rPr lang="en-US" sz="2400" dirty="0" err="1" smtClean="0">
                <a:effectLst/>
                <a:latin typeface="+mj-lt"/>
                <a:ea typeface="Times New Roman" panose="02020603050405020304" pitchFamily="18" charset="0"/>
                <a:cs typeface="Times New Roman" panose="02020603050405020304" pitchFamily="18" charset="0"/>
              </a:rPr>
              <a:t>tertentu</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Pendekatan</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sistem</a:t>
            </a:r>
            <a:r>
              <a:rPr lang="en-US" sz="2400" dirty="0" smtClean="0">
                <a:effectLst/>
                <a:latin typeface="+mj-lt"/>
                <a:ea typeface="Times New Roman" panose="02020603050405020304" pitchFamily="18" charset="0"/>
                <a:cs typeface="Times New Roman" panose="02020603050405020304" pitchFamily="18" charset="0"/>
              </a:rPr>
              <a:t> yang </a:t>
            </a:r>
            <a:r>
              <a:rPr lang="en-US" sz="2400" dirty="0" err="1" smtClean="0">
                <a:effectLst/>
                <a:latin typeface="+mj-lt"/>
                <a:ea typeface="Times New Roman" panose="02020603050405020304" pitchFamily="18" charset="0"/>
                <a:cs typeface="Times New Roman" panose="02020603050405020304" pitchFamily="18" charset="0"/>
              </a:rPr>
              <a:t>merupakan</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jaringan</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kerja</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dari</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prosedur</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lebih</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menekankan</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urut-urutan</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operasi</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didalam</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sistem</a:t>
            </a:r>
            <a:r>
              <a:rPr lang="en-US" sz="2400" dirty="0" smtClean="0">
                <a:effectLst/>
                <a:latin typeface="+mj-lt"/>
                <a:ea typeface="Times New Roman" panose="02020603050405020304" pitchFamily="18" charset="0"/>
                <a:cs typeface="Times New Roman" panose="02020603050405020304" pitchFamily="18" charset="0"/>
              </a:rPr>
              <a:t>. </a:t>
            </a:r>
            <a:endParaRPr lang="en-US" sz="2400" dirty="0" smtClean="0">
              <a:effectLst/>
              <a:latin typeface="+mj-lt"/>
              <a:ea typeface="Calibri" panose="020F0502020204030204" pitchFamily="34" charset="0"/>
              <a:cs typeface="Times New Roman" panose="02020603050405020304" pitchFamily="18" charset="0"/>
            </a:endParaRPr>
          </a:p>
          <a:p>
            <a:pPr algn="just">
              <a:lnSpc>
                <a:spcPct val="115000"/>
              </a:lnSpc>
              <a:spcAft>
                <a:spcPts val="0"/>
              </a:spcAft>
            </a:pPr>
            <a:r>
              <a:rPr lang="en-US" sz="2400" dirty="0" err="1" smtClean="0">
                <a:effectLst/>
                <a:latin typeface="+mj-lt"/>
                <a:ea typeface="Times New Roman" panose="02020603050405020304" pitchFamily="18" charset="0"/>
                <a:cs typeface="Times New Roman" panose="02020603050405020304" pitchFamily="18" charset="0"/>
              </a:rPr>
              <a:t>Informasi</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adalah</a:t>
            </a:r>
            <a:r>
              <a:rPr lang="en-US" sz="2400" dirty="0" smtClean="0">
                <a:effectLst/>
                <a:latin typeface="+mj-lt"/>
                <a:ea typeface="Times New Roman" panose="02020603050405020304" pitchFamily="18" charset="0"/>
                <a:cs typeface="Times New Roman" panose="02020603050405020304" pitchFamily="18" charset="0"/>
              </a:rPr>
              <a:t> data yang </a:t>
            </a:r>
            <a:r>
              <a:rPr lang="en-US" sz="2400" dirty="0" err="1" smtClean="0">
                <a:effectLst/>
                <a:latin typeface="+mj-lt"/>
                <a:ea typeface="Times New Roman" panose="02020603050405020304" pitchFamily="18" charset="0"/>
                <a:cs typeface="Times New Roman" panose="02020603050405020304" pitchFamily="18" charset="0"/>
              </a:rPr>
              <a:t>diolah</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menjadi</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bentuk</a:t>
            </a:r>
            <a:r>
              <a:rPr lang="en-US" sz="2400" dirty="0" smtClean="0">
                <a:effectLst/>
                <a:latin typeface="+mj-lt"/>
                <a:ea typeface="Times New Roman" panose="02020603050405020304" pitchFamily="18" charset="0"/>
                <a:cs typeface="Times New Roman" panose="02020603050405020304" pitchFamily="18" charset="0"/>
              </a:rPr>
              <a:t> yang </a:t>
            </a:r>
            <a:r>
              <a:rPr lang="en-US" sz="2400" dirty="0" err="1" smtClean="0">
                <a:effectLst/>
                <a:latin typeface="+mj-lt"/>
                <a:ea typeface="Times New Roman" panose="02020603050405020304" pitchFamily="18" charset="0"/>
                <a:cs typeface="Times New Roman" panose="02020603050405020304" pitchFamily="18" charset="0"/>
              </a:rPr>
              <a:t>lebih</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berguna</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dan</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lebih</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berarti</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bagi</a:t>
            </a:r>
            <a:r>
              <a:rPr lang="en-US" sz="2400" dirty="0" smtClean="0">
                <a:effectLst/>
                <a:latin typeface="+mj-lt"/>
                <a:ea typeface="Times New Roman" panose="02020603050405020304" pitchFamily="18" charset="0"/>
                <a:cs typeface="Times New Roman" panose="02020603050405020304" pitchFamily="18" charset="0"/>
              </a:rPr>
              <a:t> yang </a:t>
            </a:r>
            <a:r>
              <a:rPr lang="en-US" sz="2400" dirty="0" err="1" smtClean="0">
                <a:effectLst/>
                <a:latin typeface="+mj-lt"/>
                <a:ea typeface="Times New Roman" panose="02020603050405020304" pitchFamily="18" charset="0"/>
                <a:cs typeface="Times New Roman" panose="02020603050405020304" pitchFamily="18" charset="0"/>
              </a:rPr>
              <a:t>menerimanya</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sedangkan</a:t>
            </a:r>
            <a:r>
              <a:rPr lang="en-US" sz="2400" dirty="0" smtClean="0">
                <a:effectLst/>
                <a:latin typeface="+mj-lt"/>
                <a:ea typeface="Times New Roman" panose="02020603050405020304" pitchFamily="18" charset="0"/>
                <a:cs typeface="Times New Roman" panose="02020603050405020304" pitchFamily="18" charset="0"/>
              </a:rPr>
              <a:t> data </a:t>
            </a:r>
            <a:r>
              <a:rPr lang="en-US" sz="2400" dirty="0" err="1" smtClean="0">
                <a:effectLst/>
                <a:latin typeface="+mj-lt"/>
                <a:ea typeface="Times New Roman" panose="02020603050405020304" pitchFamily="18" charset="0"/>
                <a:cs typeface="Times New Roman" panose="02020603050405020304" pitchFamily="18" charset="0"/>
              </a:rPr>
              <a:t>merupakan</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sumber</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informasi</a:t>
            </a:r>
            <a:r>
              <a:rPr lang="en-US" sz="2400" dirty="0" smtClean="0">
                <a:effectLst/>
                <a:latin typeface="+mj-lt"/>
                <a:ea typeface="Times New Roman" panose="02020603050405020304" pitchFamily="18" charset="0"/>
                <a:cs typeface="Times New Roman" panose="02020603050405020304" pitchFamily="18" charset="0"/>
              </a:rPr>
              <a:t> yang </a:t>
            </a:r>
            <a:r>
              <a:rPr lang="en-US" sz="2400" dirty="0" err="1" smtClean="0">
                <a:effectLst/>
                <a:latin typeface="+mj-lt"/>
                <a:ea typeface="Times New Roman" panose="02020603050405020304" pitchFamily="18" charset="0"/>
                <a:cs typeface="Times New Roman" panose="02020603050405020304" pitchFamily="18" charset="0"/>
              </a:rPr>
              <a:t>menggambarkan</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suatu</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kejadian</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kumpulan</a:t>
            </a:r>
            <a:r>
              <a:rPr lang="en-US" sz="2400" dirty="0" smtClean="0">
                <a:effectLst/>
                <a:latin typeface="+mj-lt"/>
                <a:ea typeface="Times New Roman" panose="02020603050405020304" pitchFamily="18" charset="0"/>
                <a:cs typeface="Times New Roman" panose="02020603050405020304" pitchFamily="18" charset="0"/>
              </a:rPr>
              <a:t> </a:t>
            </a:r>
            <a:r>
              <a:rPr lang="en-US" sz="2400" dirty="0" err="1" smtClean="0">
                <a:effectLst/>
                <a:latin typeface="+mj-lt"/>
                <a:ea typeface="Times New Roman" panose="02020603050405020304" pitchFamily="18" charset="0"/>
                <a:cs typeface="Times New Roman" panose="02020603050405020304" pitchFamily="18" charset="0"/>
              </a:rPr>
              <a:t>fakta</a:t>
            </a:r>
            <a:r>
              <a:rPr lang="en-US" sz="2400" dirty="0" smtClean="0">
                <a:effectLst/>
                <a:latin typeface="+mj-lt"/>
                <a:ea typeface="Times New Roman" panose="02020603050405020304" pitchFamily="18" charset="0"/>
                <a:cs typeface="Times New Roman" panose="02020603050405020304" pitchFamily="18" charset="0"/>
              </a:rPr>
              <a:t>). </a:t>
            </a:r>
            <a:endParaRPr lang="en-US" sz="24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8936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4"/>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857250" y="1409700"/>
            <a:ext cx="9823451" cy="5448300"/>
          </a:xfrm>
          <a:prstGeom prst="rect">
            <a:avLst/>
          </a:prstGeom>
          <a:noFill/>
          <a:ln>
            <a:noFill/>
          </a:ln>
        </p:spPr>
      </p:pic>
      <p:sp>
        <p:nvSpPr>
          <p:cNvPr id="4" name="Title 1"/>
          <p:cNvSpPr txBox="1">
            <a:spLocks/>
          </p:cNvSpPr>
          <p:nvPr/>
        </p:nvSpPr>
        <p:spPr>
          <a:xfrm>
            <a:off x="209550" y="651934"/>
            <a:ext cx="9525000" cy="605366"/>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u="sng" dirty="0" smtClean="0"/>
              <a:t>FLOWCHART SISTEM INFORMASI PEMBELIAN</a:t>
            </a:r>
            <a:endParaRPr lang="en-US" b="1" u="sng" dirty="0"/>
          </a:p>
        </p:txBody>
      </p:sp>
    </p:spTree>
    <p:extLst>
      <p:ext uri="{BB962C8B-B14F-4D97-AF65-F5344CB8AC3E}">
        <p14:creationId xmlns:p14="http://schemas.microsoft.com/office/powerpoint/2010/main" val="343800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SISTEM PEMBELIAN DAN PENJUALAN ONLINE LAZADA C0.ID</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907650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Lazada.co.id</a:t>
            </a:r>
            <a:endParaRPr lang="en-US" dirty="0"/>
          </a:p>
        </p:txBody>
      </p:sp>
      <p:sp>
        <p:nvSpPr>
          <p:cNvPr id="3" name="Content Placeholder 2"/>
          <p:cNvSpPr>
            <a:spLocks noGrp="1"/>
          </p:cNvSpPr>
          <p:nvPr>
            <p:ph idx="1"/>
          </p:nvPr>
        </p:nvSpPr>
        <p:spPr>
          <a:xfrm>
            <a:off x="677334" y="2160589"/>
            <a:ext cx="9647766" cy="3880773"/>
          </a:xfrm>
        </p:spPr>
        <p:txBody>
          <a:bodyPr>
            <a:noAutofit/>
          </a:bodyPr>
          <a:lstStyle/>
          <a:p>
            <a:pPr algn="just"/>
            <a:r>
              <a:rPr lang="id-ID" sz="2800" dirty="0"/>
              <a:t>Lazada.co.id dapat juga disebut dengan toko online adalah sistem penjualan dengan menggunakan jasa internet, berbasis web dan dapat bertransaksi dengan online tanpa adanya tatap muka antara pembeli dan penjual. Ini tentu saja memudahkan para pembeli yang berasal dari daerah yang jauh untuk melakukan transaksi dengan harga yang normal. Tentu saja daerah si pembeli yang jauh akan mempengaruhi lama tidaknya barang yang dibeli sampai ke pembeli tersebut.</a:t>
            </a:r>
            <a:endParaRPr lang="en-US" sz="2800" dirty="0"/>
          </a:p>
          <a:p>
            <a:pPr algn="just"/>
            <a:endParaRPr lang="en-US" sz="2800" dirty="0"/>
          </a:p>
        </p:txBody>
      </p:sp>
    </p:spTree>
    <p:extLst>
      <p:ext uri="{BB962C8B-B14F-4D97-AF65-F5344CB8AC3E}">
        <p14:creationId xmlns:p14="http://schemas.microsoft.com/office/powerpoint/2010/main" val="30744881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TM02900688[[fn=Facet]]</Template>
  <TotalTime>82</TotalTime>
  <Words>779</Words>
  <Application>Microsoft Office PowerPoint</Application>
  <PresentationFormat>Widescreen</PresentationFormat>
  <Paragraphs>44</Paragraphs>
  <Slides>18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Arial</vt:lpstr>
      <vt:lpstr>Baskerville Old Face</vt:lpstr>
      <vt:lpstr>Bernard MT Condensed</vt:lpstr>
      <vt:lpstr>Calibri</vt:lpstr>
      <vt:lpstr>Times New Roman</vt:lpstr>
      <vt:lpstr>Trebuchet MS</vt:lpstr>
      <vt:lpstr>Wingdings</vt:lpstr>
      <vt:lpstr>Wingdings 3</vt:lpstr>
      <vt:lpstr>Facet</vt:lpstr>
      <vt:lpstr>SISTEM INFORMASI PEMBELIAN</vt:lpstr>
      <vt:lpstr>NAMA KELOMPOK 4 :  1. IDIAL FERI 2. PUJI RAHMAWATI 3. RIAN UTOMO 4. SUTRI YULIA 5. SAHRI RAMADANI 6. TIA PATMA WALINDA </vt:lpstr>
      <vt:lpstr>SISTEM INFORMASI PEMBELIAN</vt:lpstr>
      <vt:lpstr>PowerPoint Presentation</vt:lpstr>
      <vt:lpstr>PowerPoint Presentation</vt:lpstr>
      <vt:lpstr>PowerPoint Presentation</vt:lpstr>
      <vt:lpstr>PowerPoint Presentation</vt:lpstr>
      <vt:lpstr>SISTEM PEMBELIAN DAN PENJUALAN ONLINE LAZADA C0.ID</vt:lpstr>
      <vt:lpstr>Lazada.co.id</vt:lpstr>
      <vt:lpstr>langkah-langkah dalam pembelian online yang dilakukan oleh lazada.co.id : </vt:lpstr>
      <vt:lpstr>Lazada.co.id</vt:lpstr>
      <vt:lpstr>Lazada.co.id</vt:lpstr>
      <vt:lpstr>PowerPoint Presentation</vt:lpstr>
      <vt:lpstr>PowerPoint Presentation</vt:lpstr>
      <vt:lpstr>PowerPoint Presentation</vt:lpstr>
      <vt:lpstr>PowerPoint Presentation</vt:lpstr>
      <vt:lpstr>FLOWCHART SISTEM INFORMASI PEMBELIAN Lazada.co.id</vt:lpstr>
      <vt:lpstr> </vt:lpstr>
    </vt:vector>
  </TitlesOfParts>
  <Company>lite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SISTIM INFORMASI PEMBELIAN</dc:title>
  <dc:creator>admin</dc:creator>
  <cp:lastModifiedBy>admin</cp:lastModifiedBy>
  <cp:revision>10</cp:revision>
  <dcterms:created xsi:type="dcterms:W3CDTF">2017-10-17T13:00:51Z</dcterms:created>
  <dcterms:modified xsi:type="dcterms:W3CDTF">2017-10-17T14:23:28Z</dcterms:modified>
</cp:coreProperties>
</file>