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64" r:id="rId2"/>
    <p:sldId id="258" r:id="rId3"/>
    <p:sldId id="259" r:id="rId4"/>
    <p:sldId id="262" r:id="rId5"/>
    <p:sldId id="260" r:id="rId6"/>
    <p:sldId id="261" r:id="rId7"/>
    <p:sldId id="263"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83842E-84B0-4FF6-B871-B0C4A929B6F8}" type="datetimeFigureOut">
              <a:rPr lang="id-ID" smtClean="0"/>
              <a:pPr/>
              <a:t>17/10/2017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CD52A1-5982-4157-B755-9269DFEE0DF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7DCD52A1-5982-4157-B755-9269DFEE0DF6}" type="slidenum">
              <a:rPr lang="id-ID" smtClean="0"/>
              <a:pPr/>
              <a:t>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604EEC0-18ED-4812-AD5A-17156746F95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04EEC0-18ED-4812-AD5A-17156746F95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04EEC0-18ED-4812-AD5A-17156746F95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04EEC0-18ED-4812-AD5A-17156746F95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04EEC0-18ED-4812-AD5A-17156746F95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04EEC0-18ED-4812-AD5A-17156746F95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604EEC0-18ED-4812-AD5A-17156746F95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8" name="Slide Number Placeholder 7"/>
          <p:cNvSpPr>
            <a:spLocks noGrp="1"/>
          </p:cNvSpPr>
          <p:nvPr>
            <p:ph type="sldNum" sz="quarter" idx="11"/>
          </p:nvPr>
        </p:nvSpPr>
        <p:spPr/>
        <p:txBody>
          <a:bodyPr/>
          <a:lstStyle/>
          <a:p>
            <a:fld id="{7604EEC0-18ED-4812-AD5A-17156746F95D}"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604EEC0-18ED-4812-AD5A-17156746F95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8475C-7FD9-4F9F-9D8A-3DAEE4221C8C}" type="datetimeFigureOut">
              <a:rPr lang="id-ID" smtClean="0"/>
              <a:pPr/>
              <a:t>17/10/2017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6422064"/>
            <a:ext cx="762000" cy="365125"/>
          </a:xfrm>
        </p:spPr>
        <p:txBody>
          <a:bodyPr/>
          <a:lstStyle/>
          <a:p>
            <a:fld id="{7604EEC0-18ED-4812-AD5A-17156746F95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DC8475C-7FD9-4F9F-9D8A-3DAEE4221C8C}" type="datetimeFigureOut">
              <a:rPr lang="id-ID" smtClean="0"/>
              <a:pPr/>
              <a:t>17/10/2017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04EEC0-18ED-4812-AD5A-17156746F95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DC8475C-7FD9-4F9F-9D8A-3DAEE4221C8C}" type="datetimeFigureOut">
              <a:rPr lang="id-ID" smtClean="0"/>
              <a:pPr/>
              <a:t>17/10/2017</a:t>
            </a:fld>
            <a:endParaRPr lang="id-ID"/>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d-ID"/>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604EEC0-18ED-4812-AD5A-17156746F95D}"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071538" y="0"/>
            <a:ext cx="6480175" cy="6429396"/>
          </a:xfrm>
        </p:spPr>
        <p:txBody>
          <a:bodyPr>
            <a:normAutofit/>
          </a:bodyPr>
          <a:lstStyle/>
          <a:p>
            <a:pPr algn="l">
              <a:buNone/>
            </a:pPr>
            <a:r>
              <a:rPr lang="id-ID" dirty="0" smtClean="0"/>
              <a:t>          </a:t>
            </a:r>
          </a:p>
          <a:p>
            <a:pPr algn="l">
              <a:buNone/>
            </a:pPr>
            <a:endParaRPr lang="id-ID" dirty="0" smtClean="0"/>
          </a:p>
          <a:p>
            <a:pPr algn="l">
              <a:buNone/>
            </a:pPr>
            <a:r>
              <a:rPr lang="id-ID" dirty="0" smtClean="0"/>
              <a:t>        </a:t>
            </a:r>
            <a:r>
              <a:rPr lang="id-ID" sz="3600" dirty="0" smtClean="0"/>
              <a:t>Anggota  kelompok</a:t>
            </a:r>
          </a:p>
          <a:p>
            <a:pPr algn="l">
              <a:buNone/>
            </a:pPr>
            <a:endParaRPr lang="id-ID" sz="2000" dirty="0" smtClean="0"/>
          </a:p>
          <a:p>
            <a:pPr algn="l">
              <a:buNone/>
            </a:pPr>
            <a:endParaRPr lang="id-ID" sz="2000" dirty="0" smtClean="0"/>
          </a:p>
          <a:p>
            <a:pPr algn="l">
              <a:buNone/>
            </a:pPr>
            <a:r>
              <a:rPr lang="id-ID" sz="2000" dirty="0" smtClean="0"/>
              <a:t>SATRIABERLIAN 		 171000222201111</a:t>
            </a:r>
          </a:p>
          <a:p>
            <a:pPr algn="l">
              <a:buNone/>
            </a:pPr>
            <a:r>
              <a:rPr lang="id-ID" sz="2000" dirty="0" smtClean="0"/>
              <a:t>ARISMAN             		 171000222201104</a:t>
            </a:r>
          </a:p>
          <a:p>
            <a:pPr algn="l">
              <a:buNone/>
            </a:pPr>
            <a:r>
              <a:rPr lang="id-ID" sz="2000" dirty="0" smtClean="0"/>
              <a:t>BUDI SURYA RAHMADDI	 171000222201105</a:t>
            </a:r>
          </a:p>
          <a:p>
            <a:pPr algn="l">
              <a:buNone/>
            </a:pPr>
            <a:r>
              <a:rPr lang="id-ID" sz="2000" dirty="0" smtClean="0"/>
              <a:t>BOBI SAPUTRA	   	 171000222201106</a:t>
            </a:r>
          </a:p>
          <a:p>
            <a:pPr algn="l">
              <a:buNone/>
            </a:pPr>
            <a:r>
              <a:rPr lang="id-ID" sz="2000" dirty="0" smtClean="0"/>
              <a:t>RAHMAD ILHAM		</a:t>
            </a:r>
          </a:p>
          <a:p>
            <a:pPr algn="l">
              <a:buNone/>
            </a:pPr>
            <a:r>
              <a:rPr lang="id-ID" sz="2000" dirty="0" smtClean="0"/>
              <a:t>AHMAD RAMADHANI		171000222201118</a:t>
            </a:r>
          </a:p>
          <a:p>
            <a:pPr>
              <a:buNone/>
            </a:pPr>
            <a:r>
              <a:rPr lang="id-ID" sz="2000" dirty="0" smtClean="0"/>
              <a:t>RENDI				171000222201109</a:t>
            </a:r>
            <a:endParaRPr lang="id-ID"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428860" y="214290"/>
            <a:ext cx="4286280" cy="92869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b="1" dirty="0" smtClean="0">
                <a:solidFill>
                  <a:srgbClr val="C00000"/>
                </a:solidFill>
              </a:rPr>
              <a:t>KOMPUTER MASA LALU </a:t>
            </a:r>
            <a:endParaRPr lang="id-ID" b="1" dirty="0">
              <a:solidFill>
                <a:srgbClr val="C00000"/>
              </a:solidFill>
            </a:endParaRPr>
          </a:p>
        </p:txBody>
      </p:sp>
      <p:sp>
        <p:nvSpPr>
          <p:cNvPr id="4" name="Rounded Rectangle 3"/>
          <p:cNvSpPr/>
          <p:nvPr/>
        </p:nvSpPr>
        <p:spPr>
          <a:xfrm>
            <a:off x="642910" y="1643050"/>
            <a:ext cx="7572428" cy="41434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d-ID"/>
          </a:p>
        </p:txBody>
      </p:sp>
      <p:sp>
        <p:nvSpPr>
          <p:cNvPr id="5" name="TextBox 4"/>
          <p:cNvSpPr txBox="1"/>
          <p:nvPr/>
        </p:nvSpPr>
        <p:spPr>
          <a:xfrm>
            <a:off x="1071538" y="2000240"/>
            <a:ext cx="6858048" cy="3139321"/>
          </a:xfrm>
          <a:prstGeom prst="rect">
            <a:avLst/>
          </a:prstGeom>
          <a:noFill/>
        </p:spPr>
        <p:txBody>
          <a:bodyPr wrap="square" rtlCol="0">
            <a:spAutoFit/>
          </a:bodyPr>
          <a:lstStyle/>
          <a:p>
            <a:pPr marL="342900" indent="-342900">
              <a:buAutoNum type="arabicPeriod"/>
            </a:pPr>
            <a:r>
              <a:rPr lang="id-ID" b="1" dirty="0" smtClean="0">
                <a:solidFill>
                  <a:srgbClr val="C00000"/>
                </a:solidFill>
              </a:rPr>
              <a:t>Sejarah dan Penemu Komputer </a:t>
            </a:r>
          </a:p>
          <a:p>
            <a:pPr marL="342900" indent="-342900"/>
            <a:r>
              <a:rPr lang="id-ID" dirty="0"/>
              <a:t>	</a:t>
            </a:r>
            <a:r>
              <a:rPr lang="id-ID" dirty="0" smtClean="0"/>
              <a:t>	</a:t>
            </a:r>
            <a:r>
              <a:rPr lang="id-ID" dirty="0" smtClean="0">
                <a:solidFill>
                  <a:schemeClr val="bg1"/>
                </a:solidFill>
              </a:rPr>
              <a:t>Komputer saat ini sudah menjadi sebuah alat yang sangat penting. Komputer pertama kali ditemukan oleh </a:t>
            </a:r>
            <a:r>
              <a:rPr lang="id-ID" b="1" i="1" dirty="0" smtClean="0">
                <a:solidFill>
                  <a:schemeClr val="bg1"/>
                </a:solidFill>
              </a:rPr>
              <a:t>charles Babbage </a:t>
            </a:r>
            <a:r>
              <a:rPr lang="id-ID" dirty="0" smtClean="0">
                <a:solidFill>
                  <a:schemeClr val="bg1"/>
                </a:solidFill>
              </a:rPr>
              <a:t>seorang pakar matematika pada tahun1822, namun perkembangan selanjutnya tidak lepas dari jasa para penemu dari generasi berikutnya. </a:t>
            </a:r>
          </a:p>
          <a:p>
            <a:pPr marL="342900" indent="-342900"/>
            <a:r>
              <a:rPr lang="id-ID" dirty="0">
                <a:solidFill>
                  <a:schemeClr val="bg1"/>
                </a:solidFill>
              </a:rPr>
              <a:t>		</a:t>
            </a:r>
            <a:r>
              <a:rPr lang="id-ID" dirty="0" smtClean="0">
                <a:solidFill>
                  <a:schemeClr val="bg1"/>
                </a:solidFill>
              </a:rPr>
              <a:t>Tahun 1822 </a:t>
            </a:r>
            <a:r>
              <a:rPr lang="id-ID" b="1" i="1" dirty="0" smtClean="0">
                <a:solidFill>
                  <a:schemeClr val="bg1"/>
                </a:solidFill>
              </a:rPr>
              <a:t>Charles Babbage, </a:t>
            </a:r>
            <a:r>
              <a:rPr lang="id-ID" dirty="0" smtClean="0">
                <a:solidFill>
                  <a:schemeClr val="bg1"/>
                </a:solidFill>
              </a:rPr>
              <a:t>dengan idenya yang cemerlang menciptakan sebuah alat yang dapat membantu manusia dalam melakukan perhitungan yang rumit. Mesinnya yang tidak seesai dibuat saat ini berada di London Museum Of Science. Dari sinilah cikal bakal komputer diawali.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slide(fromBottom)">
                                      <p:cBhvr>
                                        <p:cTn id="17" dur="500"/>
                                        <p:tgtEl>
                                          <p:spTgt spid="5">
                                            <p:txEl>
                                              <p:pRg st="0" end="0"/>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slide(fromBottom)">
                                      <p:cBhvr>
                                        <p:cTn id="20" dur="500"/>
                                        <p:tgtEl>
                                          <p:spTgt spid="5">
                                            <p:txEl>
                                              <p:pRg st="1" end="1"/>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slide(fromBottom)">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ded Corner 1"/>
          <p:cNvSpPr/>
          <p:nvPr/>
        </p:nvSpPr>
        <p:spPr>
          <a:xfrm>
            <a:off x="428596" y="785794"/>
            <a:ext cx="7643866" cy="4000528"/>
          </a:xfrm>
          <a:prstGeom prst="foldedCorner">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p>
        </p:txBody>
      </p:sp>
      <p:sp>
        <p:nvSpPr>
          <p:cNvPr id="3" name="TextBox 2"/>
          <p:cNvSpPr txBox="1"/>
          <p:nvPr/>
        </p:nvSpPr>
        <p:spPr>
          <a:xfrm>
            <a:off x="571472" y="1214422"/>
            <a:ext cx="7286676" cy="3139321"/>
          </a:xfrm>
          <a:prstGeom prst="rect">
            <a:avLst/>
          </a:prstGeom>
          <a:noFill/>
        </p:spPr>
        <p:txBody>
          <a:bodyPr wrap="square" rtlCol="0">
            <a:spAutoFit/>
          </a:bodyPr>
          <a:lstStyle/>
          <a:p>
            <a:r>
              <a:rPr lang="id-ID" dirty="0" smtClean="0">
                <a:solidFill>
                  <a:schemeClr val="bg1"/>
                </a:solidFill>
              </a:rPr>
              <a:t>	Tahun 1937 </a:t>
            </a:r>
            <a:r>
              <a:rPr lang="id-ID" b="1" i="1" dirty="0" smtClean="0">
                <a:solidFill>
                  <a:schemeClr val="bg1"/>
                </a:solidFill>
              </a:rPr>
              <a:t>Dr. John V Atanasoff </a:t>
            </a:r>
            <a:r>
              <a:rPr lang="id-ID" dirty="0" smtClean="0">
                <a:solidFill>
                  <a:schemeClr val="bg1"/>
                </a:solidFill>
              </a:rPr>
              <a:t>dan </a:t>
            </a:r>
            <a:r>
              <a:rPr lang="id-ID" b="1" i="1" dirty="0" smtClean="0">
                <a:solidFill>
                  <a:schemeClr val="bg1"/>
                </a:solidFill>
              </a:rPr>
              <a:t>Clifford Berry </a:t>
            </a:r>
            <a:r>
              <a:rPr lang="id-ID" dirty="0" smtClean="0">
                <a:solidFill>
                  <a:schemeClr val="bg1"/>
                </a:solidFill>
              </a:rPr>
              <a:t>mendesain komputer digital elektronis pertama. Dengan nama ABC (Atanasoff-Berry Computer). ABC hanya dapat menghitung tambah dan kurang.</a:t>
            </a:r>
          </a:p>
          <a:p>
            <a:endParaRPr lang="id-ID" dirty="0" smtClean="0">
              <a:solidFill>
                <a:schemeClr val="bg1"/>
              </a:solidFill>
            </a:endParaRPr>
          </a:p>
          <a:p>
            <a:r>
              <a:rPr lang="id-ID" dirty="0">
                <a:solidFill>
                  <a:schemeClr val="bg1"/>
                </a:solidFill>
              </a:rPr>
              <a:t>	</a:t>
            </a:r>
            <a:r>
              <a:rPr lang="id-ID" dirty="0" smtClean="0">
                <a:solidFill>
                  <a:schemeClr val="bg1"/>
                </a:solidFill>
              </a:rPr>
              <a:t>Tahun 1944 </a:t>
            </a:r>
            <a:r>
              <a:rPr lang="id-ID" b="1" i="1" dirty="0" smtClean="0">
                <a:solidFill>
                  <a:schemeClr val="bg1"/>
                </a:solidFill>
              </a:rPr>
              <a:t>Howard Hathaway Aiken </a:t>
            </a:r>
            <a:r>
              <a:rPr lang="id-ID" dirty="0" smtClean="0">
                <a:solidFill>
                  <a:schemeClr val="bg1"/>
                </a:solidFill>
              </a:rPr>
              <a:t>(American) membuat Mark I. Senuah komputer hitung digital pertama yang dibuat. Memiliki luas 7,45 kaki x 50 kaki, dengan berat 35 ton. Mark I dapat digunakan untuk menghitung probabilitas. </a:t>
            </a:r>
          </a:p>
          <a:p>
            <a:endParaRPr lang="id-ID" dirty="0">
              <a:solidFill>
                <a:schemeClr val="bg1"/>
              </a:solidFill>
            </a:endParaRPr>
          </a:p>
          <a:p>
            <a:r>
              <a:rPr lang="id-ID" dirty="0" smtClean="0">
                <a:solidFill>
                  <a:schemeClr val="bg1"/>
                </a:solidFill>
              </a:rPr>
              <a:t>	</a:t>
            </a:r>
            <a:endParaRPr lang="id-ID" dirty="0">
              <a:solidFill>
                <a:schemeClr val="bg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357290" y="1000108"/>
            <a:ext cx="5786478" cy="371477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extBox 2"/>
          <p:cNvSpPr txBox="1"/>
          <p:nvPr/>
        </p:nvSpPr>
        <p:spPr>
          <a:xfrm>
            <a:off x="1714480" y="1285860"/>
            <a:ext cx="5143536" cy="3416320"/>
          </a:xfrm>
          <a:prstGeom prst="rect">
            <a:avLst/>
          </a:prstGeom>
          <a:noFill/>
        </p:spPr>
        <p:txBody>
          <a:bodyPr wrap="square" rtlCol="0">
            <a:spAutoFit/>
          </a:bodyPr>
          <a:lstStyle/>
          <a:p>
            <a:r>
              <a:rPr lang="id-ID" dirty="0" smtClean="0">
                <a:solidFill>
                  <a:schemeClr val="bg1"/>
                </a:solidFill>
              </a:rPr>
              <a:t>Tahun 1945 </a:t>
            </a:r>
            <a:r>
              <a:rPr lang="id-ID" b="1" i="1" dirty="0" smtClean="0">
                <a:solidFill>
                  <a:schemeClr val="bg1"/>
                </a:solidFill>
              </a:rPr>
              <a:t>Dr. John Von Neumann </a:t>
            </a:r>
            <a:r>
              <a:rPr lang="id-ID" dirty="0" smtClean="0">
                <a:solidFill>
                  <a:schemeClr val="bg1"/>
                </a:solidFill>
              </a:rPr>
              <a:t>menulis konsep penyimpanan data. Saat itu masih berupa ide. </a:t>
            </a:r>
          </a:p>
          <a:p>
            <a:endParaRPr lang="id-ID" dirty="0" smtClean="0">
              <a:solidFill>
                <a:schemeClr val="bg1"/>
              </a:solidFill>
            </a:endParaRPr>
          </a:p>
          <a:p>
            <a:r>
              <a:rPr lang="id-ID" dirty="0" smtClean="0">
                <a:solidFill>
                  <a:schemeClr val="bg1"/>
                </a:solidFill>
              </a:rPr>
              <a:t>	Tahun 1946 </a:t>
            </a:r>
            <a:r>
              <a:rPr lang="id-ID" b="1" i="1" dirty="0" smtClean="0">
                <a:solidFill>
                  <a:schemeClr val="bg1"/>
                </a:solidFill>
              </a:rPr>
              <a:t>Dr. John W. Mauchly </a:t>
            </a:r>
            <a:r>
              <a:rPr lang="id-ID" dirty="0" smtClean="0">
                <a:solidFill>
                  <a:schemeClr val="bg1"/>
                </a:solidFill>
              </a:rPr>
              <a:t>dan </a:t>
            </a:r>
            <a:r>
              <a:rPr lang="id-ID" b="1" i="1" dirty="0" smtClean="0">
                <a:solidFill>
                  <a:schemeClr val="bg1"/>
                </a:solidFill>
              </a:rPr>
              <a:t>J.Presper Eckert, jr. </a:t>
            </a:r>
            <a:r>
              <a:rPr lang="id-ID" dirty="0" smtClean="0">
                <a:solidFill>
                  <a:schemeClr val="bg1"/>
                </a:solidFill>
              </a:rPr>
              <a:t>Menyelesaikan komputer skala besar yang pertama, diberi nama ENIAC (Electronic Numerical Integrator And Computer). Dunia mengetahui kedua orang ini sebagai PENEMU KOMPUTER. </a:t>
            </a:r>
          </a:p>
          <a:p>
            <a:r>
              <a:rPr lang="id-ID" dirty="0" smtClean="0">
                <a:solidFill>
                  <a:schemeClr val="bg1"/>
                </a:solidFill>
              </a:rPr>
              <a:t>	</a:t>
            </a:r>
          </a:p>
          <a:p>
            <a:endParaRPr lang="id-ID"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4)">
                                      <p:cBhvr>
                                        <p:cTn id="15" dur="2000"/>
                                        <p:tgtEl>
                                          <p:spTgt spid="3">
                                            <p:txEl>
                                              <p:pRg st="2" end="2"/>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4)">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285852" y="714356"/>
            <a:ext cx="5643602" cy="4786346"/>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id-ID"/>
          </a:p>
        </p:txBody>
      </p:sp>
      <p:sp>
        <p:nvSpPr>
          <p:cNvPr id="3" name="TextBox 2"/>
          <p:cNvSpPr txBox="1"/>
          <p:nvPr/>
        </p:nvSpPr>
        <p:spPr>
          <a:xfrm>
            <a:off x="1571604" y="928670"/>
            <a:ext cx="5000660" cy="3693319"/>
          </a:xfrm>
          <a:prstGeom prst="rect">
            <a:avLst/>
          </a:prstGeom>
          <a:noFill/>
        </p:spPr>
        <p:txBody>
          <a:bodyPr wrap="square" rtlCol="0">
            <a:spAutoFit/>
          </a:bodyPr>
          <a:lstStyle/>
          <a:p>
            <a:r>
              <a:rPr lang="id-ID" dirty="0" smtClean="0">
                <a:solidFill>
                  <a:schemeClr val="accent4">
                    <a:lumMod val="50000"/>
                  </a:schemeClr>
                </a:solidFill>
              </a:rPr>
              <a:t>	ENIAC berbobot 30 ton, terdiri dari 18.000 lampu tabung (transistor ukuran besar), memiliki luas 30 kaki x 50 kaki, memakai tenaga 160.000 watt. Pertama kali komputer ini dinyalakan, seluruh jaringan listrik di Philadelphia mendadak mati. </a:t>
            </a:r>
          </a:p>
          <a:p>
            <a:endParaRPr lang="id-ID" dirty="0" smtClean="0">
              <a:solidFill>
                <a:schemeClr val="accent4">
                  <a:lumMod val="50000"/>
                </a:schemeClr>
              </a:solidFill>
            </a:endParaRPr>
          </a:p>
          <a:p>
            <a:r>
              <a:rPr lang="id-ID" dirty="0" smtClean="0">
                <a:solidFill>
                  <a:schemeClr val="accent4">
                    <a:lumMod val="50000"/>
                  </a:schemeClr>
                </a:solidFill>
              </a:rPr>
              <a:t>	ENIAC tidak hanya dapat menghitung  operasi matematika, tapi juga dapat diprogram untuk melakukan proses sederhana. Dibanding Mark I yang hanya dapat menghitung, dapat dilihat bahwa ENIAC adalah komputer pertama didunia. </a:t>
            </a:r>
            <a:endParaRPr lang="id-ID" dirty="0">
              <a:solidFill>
                <a:schemeClr val="accent4">
                  <a:lumMod val="50000"/>
                </a:schemeClr>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ded Corner 2"/>
          <p:cNvSpPr/>
          <p:nvPr/>
        </p:nvSpPr>
        <p:spPr>
          <a:xfrm>
            <a:off x="928662" y="1000108"/>
            <a:ext cx="6643734" cy="3929090"/>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d-ID"/>
          </a:p>
        </p:txBody>
      </p:sp>
      <p:sp>
        <p:nvSpPr>
          <p:cNvPr id="5" name="TextBox 4"/>
          <p:cNvSpPr txBox="1"/>
          <p:nvPr/>
        </p:nvSpPr>
        <p:spPr>
          <a:xfrm>
            <a:off x="1214414" y="1285860"/>
            <a:ext cx="6143668" cy="3139321"/>
          </a:xfrm>
          <a:prstGeom prst="rect">
            <a:avLst/>
          </a:prstGeom>
          <a:noFill/>
        </p:spPr>
        <p:txBody>
          <a:bodyPr wrap="square" rtlCol="0">
            <a:spAutoFit/>
          </a:bodyPr>
          <a:lstStyle/>
          <a:p>
            <a:r>
              <a:rPr lang="id-ID" dirty="0" smtClean="0">
                <a:solidFill>
                  <a:schemeClr val="accent4">
                    <a:lumMod val="50000"/>
                  </a:schemeClr>
                </a:solidFill>
              </a:rPr>
              <a:t>	Tahun 1947 Transitor pertama ditemukan oleh </a:t>
            </a:r>
            <a:endParaRPr lang="id-ID" b="1" i="1" dirty="0" smtClean="0">
              <a:solidFill>
                <a:schemeClr val="accent4">
                  <a:lumMod val="50000"/>
                </a:schemeClr>
              </a:solidFill>
            </a:endParaRPr>
          </a:p>
          <a:p>
            <a:r>
              <a:rPr lang="id-ID" b="1" i="1" dirty="0" smtClean="0">
                <a:solidFill>
                  <a:schemeClr val="accent4">
                    <a:lumMod val="50000"/>
                  </a:schemeClr>
                </a:solidFill>
              </a:rPr>
              <a:t>Willian Shockley, John Bardeen, </a:t>
            </a:r>
            <a:r>
              <a:rPr lang="id-ID" dirty="0" smtClean="0">
                <a:solidFill>
                  <a:schemeClr val="accent4">
                    <a:lumMod val="50000"/>
                  </a:schemeClr>
                </a:solidFill>
              </a:rPr>
              <a:t>dan </a:t>
            </a:r>
            <a:r>
              <a:rPr lang="id-ID" b="1" i="1" dirty="0" smtClean="0">
                <a:solidFill>
                  <a:schemeClr val="accent4">
                    <a:lumMod val="50000"/>
                  </a:schemeClr>
                </a:solidFill>
              </a:rPr>
              <a:t>Walter Brattain. </a:t>
            </a:r>
            <a:r>
              <a:rPr lang="id-ID" dirty="0" smtClean="0">
                <a:solidFill>
                  <a:schemeClr val="accent4">
                    <a:lumMod val="50000"/>
                  </a:schemeClr>
                </a:solidFill>
              </a:rPr>
              <a:t>Semenjak transistor ditemukan, ukuran komputer semakin kecil. </a:t>
            </a:r>
          </a:p>
          <a:p>
            <a:endParaRPr lang="id-ID" dirty="0" smtClean="0">
              <a:solidFill>
                <a:schemeClr val="accent4">
                  <a:lumMod val="50000"/>
                </a:schemeClr>
              </a:solidFill>
            </a:endParaRPr>
          </a:p>
          <a:p>
            <a:r>
              <a:rPr lang="id-ID" dirty="0" smtClean="0">
                <a:solidFill>
                  <a:schemeClr val="accent4">
                    <a:lumMod val="50000"/>
                  </a:schemeClr>
                </a:solidFill>
              </a:rPr>
              <a:t>	Nah, dari tulisan diatas dapat kita simpulkan bahwa komputer merupakan perkembangan dari mesin hitung (kalkulator), hingga pada tahun 1946 </a:t>
            </a:r>
            <a:r>
              <a:rPr lang="id-ID" b="1" i="1" dirty="0" smtClean="0">
                <a:solidFill>
                  <a:schemeClr val="accent4">
                    <a:lumMod val="50000"/>
                  </a:schemeClr>
                </a:solidFill>
              </a:rPr>
              <a:t>Dr. Jhn W. Mauchly</a:t>
            </a:r>
            <a:r>
              <a:rPr lang="id-ID" dirty="0" smtClean="0">
                <a:solidFill>
                  <a:schemeClr val="accent4">
                    <a:lumMod val="50000"/>
                  </a:schemeClr>
                </a:solidFill>
              </a:rPr>
              <a:t> dan </a:t>
            </a:r>
            <a:r>
              <a:rPr lang="id-ID" b="1" i="1" dirty="0" smtClean="0">
                <a:solidFill>
                  <a:schemeClr val="accent4">
                    <a:lumMod val="50000"/>
                  </a:schemeClr>
                </a:solidFill>
              </a:rPr>
              <a:t>J. Presper Eckert, jr.</a:t>
            </a:r>
            <a:r>
              <a:rPr lang="id-ID" i="1" dirty="0" smtClean="0">
                <a:solidFill>
                  <a:schemeClr val="accent4">
                    <a:lumMod val="50000"/>
                  </a:schemeClr>
                </a:solidFill>
              </a:rPr>
              <a:t> </a:t>
            </a:r>
            <a:r>
              <a:rPr lang="id-ID" dirty="0" smtClean="0">
                <a:solidFill>
                  <a:schemeClr val="accent4">
                    <a:lumMod val="50000"/>
                  </a:schemeClr>
                </a:solidFill>
              </a:rPr>
              <a:t>Menyelesaikan komputer pertama dengan bobot 30 ton yang diberinama ENIAC. </a:t>
            </a:r>
            <a:endParaRPr lang="id-ID" dirty="0">
              <a:solidFill>
                <a:schemeClr val="accent4">
                  <a:lumMod val="50000"/>
                </a:schemeClr>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heckerboard(across)">
                                      <p:cBhvr>
                                        <p:cTn id="15" dur="500"/>
                                        <p:tgtEl>
                                          <p:spTgt spid="5">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checkerboard(across)">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thankyou25.gif"/>
          <p:cNvPicPr>
            <a:picLocks noChangeAspect="1"/>
          </p:cNvPicPr>
          <p:nvPr/>
        </p:nvPicPr>
        <p:blipFill>
          <a:blip r:embed="rId2"/>
          <a:stretch>
            <a:fillRect/>
          </a:stretch>
        </p:blipFill>
        <p:spPr>
          <a:xfrm>
            <a:off x="2143108" y="1476383"/>
            <a:ext cx="4857784" cy="3095625"/>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131</TotalTime>
  <Words>31</Words>
  <Application>Microsoft Office PowerPoint</Application>
  <PresentationFormat>On-screen Show (4:3)</PresentationFormat>
  <Paragraphs>33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5</cp:revision>
  <dcterms:created xsi:type="dcterms:W3CDTF">2017-10-07T18:35:22Z</dcterms:created>
  <dcterms:modified xsi:type="dcterms:W3CDTF">2017-10-17T02:07:05Z</dcterms:modified>
</cp:coreProperties>
</file>